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472" r:id="rId2"/>
    <p:sldId id="538" r:id="rId3"/>
    <p:sldId id="539" r:id="rId4"/>
    <p:sldId id="540" r:id="rId5"/>
    <p:sldId id="541" r:id="rId6"/>
    <p:sldId id="542" r:id="rId7"/>
    <p:sldId id="534" r:id="rId8"/>
    <p:sldId id="543" r:id="rId9"/>
    <p:sldId id="544" r:id="rId10"/>
    <p:sldId id="480" r:id="rId11"/>
    <p:sldId id="474" r:id="rId12"/>
    <p:sldId id="529" r:id="rId13"/>
    <p:sldId id="545" r:id="rId14"/>
    <p:sldId id="546" r:id="rId15"/>
    <p:sldId id="547" r:id="rId16"/>
    <p:sldId id="548" r:id="rId17"/>
    <p:sldId id="549" r:id="rId18"/>
    <p:sldId id="550" r:id="rId19"/>
    <p:sldId id="561" r:id="rId20"/>
    <p:sldId id="498" r:id="rId21"/>
    <p:sldId id="479" r:id="rId22"/>
    <p:sldId id="528" r:id="rId23"/>
    <p:sldId id="535" r:id="rId24"/>
    <p:sldId id="562" r:id="rId25"/>
    <p:sldId id="499" r:id="rId26"/>
    <p:sldId id="477" r:id="rId27"/>
    <p:sldId id="560" r:id="rId28"/>
    <p:sldId id="559" r:id="rId29"/>
    <p:sldId id="530" r:id="rId30"/>
    <p:sldId id="492" r:id="rId31"/>
    <p:sldId id="500" r:id="rId32"/>
    <p:sldId id="551" r:id="rId33"/>
    <p:sldId id="483" r:id="rId34"/>
    <p:sldId id="563" r:id="rId35"/>
    <p:sldId id="484" r:id="rId36"/>
    <p:sldId id="533" r:id="rId37"/>
    <p:sldId id="485" r:id="rId38"/>
    <p:sldId id="557" r:id="rId39"/>
    <p:sldId id="554" r:id="rId40"/>
    <p:sldId id="555" r:id="rId41"/>
    <p:sldId id="556" r:id="rId42"/>
    <p:sldId id="552" r:id="rId43"/>
    <p:sldId id="486" r:id="rId44"/>
    <p:sldId id="515" r:id="rId45"/>
    <p:sldId id="518" r:id="rId46"/>
    <p:sldId id="522" r:id="rId47"/>
    <p:sldId id="523" r:id="rId48"/>
    <p:sldId id="524" r:id="rId49"/>
    <p:sldId id="526" r:id="rId50"/>
    <p:sldId id="525" r:id="rId51"/>
    <p:sldId id="488" r:id="rId52"/>
    <p:sldId id="501" r:id="rId53"/>
    <p:sldId id="490" r:id="rId54"/>
    <p:sldId id="491" r:id="rId55"/>
    <p:sldId id="493" r:id="rId56"/>
    <p:sldId id="494" r:id="rId57"/>
    <p:sldId id="495" r:id="rId58"/>
    <p:sldId id="489" r:id="rId59"/>
    <p:sldId id="502" r:id="rId60"/>
    <p:sldId id="513" r:id="rId61"/>
    <p:sldId id="507" r:id="rId62"/>
    <p:sldId id="503" r:id="rId63"/>
    <p:sldId id="504" r:id="rId64"/>
    <p:sldId id="506" r:id="rId65"/>
    <p:sldId id="508" r:id="rId66"/>
    <p:sldId id="505" r:id="rId67"/>
    <p:sldId id="532" r:id="rId68"/>
    <p:sldId id="531" r:id="rId69"/>
    <p:sldId id="509" r:id="rId70"/>
    <p:sldId id="510" r:id="rId71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33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6A0D4"/>
    <a:srgbClr val="CC0066"/>
    <a:srgbClr val="339966"/>
    <a:srgbClr val="CCFFCC"/>
    <a:srgbClr val="FF9999"/>
    <a:srgbClr val="3333FF"/>
    <a:srgbClr val="00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86"/>
    <p:restoredTop sz="94807"/>
  </p:normalViewPr>
  <p:slideViewPr>
    <p:cSldViewPr>
      <p:cViewPr varScale="1">
        <p:scale>
          <a:sx n="115" d="100"/>
          <a:sy n="115" d="100"/>
        </p:scale>
        <p:origin x="208" y="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016"/>
    </p:cViewPr>
  </p:sorterViewPr>
  <p:notesViewPr>
    <p:cSldViewPr>
      <p:cViewPr varScale="1">
        <p:scale>
          <a:sx n="74" d="100"/>
          <a:sy n="74" d="100"/>
        </p:scale>
        <p:origin x="-2412" y="-9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2.xml"/><Relationship Id="rId2" Type="http://schemas.openxmlformats.org/officeDocument/2006/relationships/slide" Target="slides/slide41.xml"/><Relationship Id="rId1" Type="http://schemas.openxmlformats.org/officeDocument/2006/relationships/slide" Target="slides/slide35.xml"/><Relationship Id="rId5" Type="http://schemas.openxmlformats.org/officeDocument/2006/relationships/slide" Target="slides/slide62.xml"/><Relationship Id="rId4" Type="http://schemas.openxmlformats.org/officeDocument/2006/relationships/slide" Target="slides/slide5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876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8927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t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02800"/>
            <a:ext cx="308768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defTabSz="97313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02800"/>
            <a:ext cx="30892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82" tIns="48691" rIns="97382" bIns="48691" numCol="1" anchor="b" anchorCtr="0" compatLnSpc="1">
            <a:prstTxWarp prst="textNoShape">
              <a:avLst/>
            </a:prstTxWarp>
          </a:bodyPr>
          <a:lstStyle>
            <a:lvl1pPr algn="r" defTabSz="973138">
              <a:defRPr sz="1300"/>
            </a:lvl1pPr>
          </a:lstStyle>
          <a:p>
            <a:pPr>
              <a:defRPr/>
            </a:pPr>
            <a:fld id="{AE96B8D8-AF81-374F-BDDE-740EA8F4334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Fare clic per modificare gli stili del testo dello schema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defTabSz="99218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7" tIns="49514" rIns="99027" bIns="49514" numCol="1" anchor="b" anchorCtr="0" compatLnSpc="1">
            <a:prstTxWarp prst="textNoShape">
              <a:avLst/>
            </a:prstTxWarp>
          </a:bodyPr>
          <a:lstStyle>
            <a:lvl1pPr algn="r" defTabSz="992188">
              <a:defRPr sz="1300"/>
            </a:lvl1pPr>
          </a:lstStyle>
          <a:p>
            <a:pPr>
              <a:defRPr/>
            </a:pPr>
            <a:fld id="{C49AC4CA-6844-5B49-9968-344ABDF275E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A836A5-9816-4F4D-8331-FA9FD2268F64}" type="slidenum">
              <a:rPr lang="it-IT"/>
              <a:pPr/>
              <a:t>1</a:t>
            </a:fld>
            <a:endParaRPr lang="it-IT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9AC4CA-6844-5B49-9968-344ABDF275E5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6995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9AC4CA-6844-5B49-9968-344ABDF275E5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7970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9AC4CA-6844-5B49-9968-344ABDF275E5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437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9F94E4-F01B-D542-AD67-A4958B2EA6E4}" type="slidenum">
              <a:rPr lang="it-IT"/>
              <a:pPr/>
              <a:t>21</a:t>
            </a:fld>
            <a:endParaRPr lang="it-IT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\forall\varepsilon\,\,\lim_{N\rightarrow\infty}P\left(\left|\frac{N(E)}{N}-p\right|&lt;\varepsilon\right) = 1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C042F1-CF7C-404F-8DD7-3B4C339E58DD}" type="slidenum">
              <a:rPr lang="it-IT"/>
              <a:pPr/>
              <a:t>23</a:t>
            </a:fld>
            <a:endParaRPr lang="it-IT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\forall\varepsilon\,\,\lim_{N\rightarrow\infty}P\left(\left|\frac{N(E)}{N}-p\right|&lt;\varepsilon\right) = 1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C042F1-CF7C-404F-8DD7-3B4C339E58DD}" type="slidenum">
              <a:rPr lang="it-IT"/>
              <a:pPr/>
              <a:t>24</a:t>
            </a:fld>
            <a:endParaRPr lang="it-IT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\forall\varepsilon\,\,\lim_{N\rightarrow\infty}P\left(\left|\frac{N(E)}{N}-p\right|&lt;\varepsilon\right) = 1</a:t>
            </a:r>
          </a:p>
        </p:txBody>
      </p:sp>
    </p:spTree>
    <p:extLst>
      <p:ext uri="{BB962C8B-B14F-4D97-AF65-F5344CB8AC3E}">
        <p14:creationId xmlns:p14="http://schemas.microsoft.com/office/powerpoint/2010/main" val="381924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3EE402-17BE-9847-B915-D9D49A927D83}" type="slidenum">
              <a:rPr lang="it-IT"/>
              <a:pPr/>
              <a:t>26</a:t>
            </a:fld>
            <a:endParaRPr lang="it-IT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BC31FF-86B2-2048-A957-2D7F14E30788}" type="slidenum">
              <a:rPr lang="it-IT"/>
              <a:pPr/>
              <a:t>29</a:t>
            </a:fld>
            <a:endParaRPr lang="it-IT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4AA614-E253-6B45-86FB-C7F16E675809}" type="slidenum">
              <a:rPr lang="it-IT"/>
              <a:pPr/>
              <a:t>30</a:t>
            </a:fld>
            <a:endParaRPr lang="it-IT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\frac{\mathrm{d}^nP}{\mathrm{d}^nx} = \frac{\mathrm{d}^nP}{\mathrm{d}^nx^\prime}\det\left|\frac{\partial x^\prime_i}{\partial{x}_j}\right|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f^\prime(x_1^\prime,x_2^\prime) = \int \delta(x_1^\prime - X_1^\prime(x_1, x_2))\delta(x_2^\prime - X_2^\prime(x_1, x_2))f(x_1,x_2)\mathrm{d}x_1\mathrm{d}x_2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0110F8-E061-0D44-92D5-43D4CA8B8A4A}" type="slidenum">
              <a:rPr lang="it-IT"/>
              <a:pPr/>
              <a:t>35</a:t>
            </a:fld>
            <a:endParaRPr lang="it-IT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f(x) = \Biggl\{ \begin{array}{lcl} \frac{1}{b-a} &amp;\mathrm{if}&amp;  a \le x \le b \\ 0 &amp;\mathrm{if} &amp; x &lt; a \,\, \mathrm{or}\,\, x &gt; b \end{array}</a:t>
            </a:r>
          </a:p>
          <a:p>
            <a:pPr eaLnBrk="1" hangingPunct="1"/>
            <a:r>
              <a:rPr lang="en-US"/>
              <a:t>\sigma = \frac{b - a}{\sqrt{12}}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CA11E8-481C-454D-8359-9E2E59DAA88F}" type="slidenum">
              <a:rPr lang="it-IT"/>
              <a:pPr/>
              <a:t>36</a:t>
            </a:fld>
            <a:endParaRPr lang="it-IT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FFF9FE-90C2-6642-A804-DAA3348981C6}" type="slidenum">
              <a:rPr lang="it-IT"/>
              <a:pPr/>
              <a:t>37</a:t>
            </a:fld>
            <a:endParaRPr lang="it-IT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EA5362-D4CD-5E4D-9C75-18F92281EB5A}" type="slidenum">
              <a:rPr lang="it-IT"/>
              <a:pPr/>
              <a:t>39</a:t>
            </a:fld>
            <a:endParaRPr lang="it-IT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\left( {\begin{array}{*{20}c}</a:t>
            </a:r>
          </a:p>
          <a:p>
            <a:pPr eaLnBrk="1" hangingPunct="1"/>
            <a:r>
              <a:rPr lang="en-US"/>
              <a:t>   n  \\</a:t>
            </a:r>
          </a:p>
          <a:p>
            <a:pPr eaLnBrk="1" hangingPunct="1"/>
            <a:r>
              <a:rPr lang="en-US"/>
              <a:t>   k  \\</a:t>
            </a:r>
          </a:p>
          <a:p>
            <a:pPr eaLnBrk="1" hangingPunct="1"/>
            <a:r>
              <a:rPr lang="en-US"/>
              <a:t>\end{array}} \right) = \frac{{n!}}{{k!\left( {n - k} \right)!}}</a:t>
            </a:r>
          </a:p>
        </p:txBody>
      </p:sp>
      <p:graphicFrame>
        <p:nvGraphicFramePr>
          <p:cNvPr id="1094660" name="Group 4"/>
          <p:cNvGraphicFramePr>
            <a:graphicFrameLocks noGrp="1"/>
          </p:cNvGraphicFramePr>
          <p:nvPr/>
        </p:nvGraphicFramePr>
        <p:xfrm>
          <a:off x="0" y="0"/>
          <a:ext cx="219075" cy="493713"/>
        </p:xfrm>
        <a:graphic>
          <a:graphicData uri="http://schemas.openxmlformats.org/drawingml/2006/table">
            <a:tbl>
              <a:tblPr/>
              <a:tblGrid>
                <a:gridCol w="219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7155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97192" marR="97192" marT="48596" marB="48596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112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167C6C-CE14-5544-9281-D4C76450D114}" type="slidenum">
              <a:rPr lang="it-IT"/>
              <a:pPr/>
              <a:t>43</a:t>
            </a:fld>
            <a:endParaRPr lang="it-IT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P(n; \nu, N) = \frac{N!}{n!(N-n)!}\left(\frac{\nu}{N}\right)^n \left(1-\frac{\nu}{N}\right)^{N-n}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=\frac{\nu^n}{n!} \frac{N(N-1)\cdots (N-n+1)}{N^n}\left(1-\frac{\nu}{N}\right)^N\left(1-\frac{\nu}{N}\right)^{-n}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C30628-C05D-8045-9865-7F15340073FF}" type="slidenum">
              <a:rPr lang="it-IT"/>
              <a:pPr/>
              <a:t>45</a:t>
            </a:fld>
            <a:endParaRPr lang="it-IT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P(s_0;\mu) = \frac{e^{-\mu}\mu^{s_0}}{s_0!}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B(s; s_0, \varepsilon) = \frac{s_0!}{s!(s_0 - s)!} \varepsilon^s(1-\varepsilon)^{s_0-s}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P(s; \mu, \varepsilon) = \sum_{s_0 = s}^{\infty}P(s_0;\mu)B(s; s_0, \varepsilon)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= \sum_{s_0 = s}^{\infty}\frac{e^{-\mu}\mu^{s_0}}{s_0!} \cdot \frac{s_0!}{s!(s_0-s)!}\varepsilon^s(1-\varepsilon)^{s_0-s}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=  \frac{e^{-\mu}(\varepsilon\mu)^s}{s!}  \sum_{s_0 = s}^{\infty}\frac{\mu^{s_0 -s}(1-\varepsilon)^{s_0-s}}{(s_0-s)!}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=  \frac{e^{-\mu}(\varepsilon\mu)^s}{s!}  \sum_{s_0 = 0}^{\infty}\frac{\left[\mu(1-\varepsilon)\right]^{s_0}}{s_0!}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=  \frac{{e^{-\mu}(\varepsilon\mu)^s} e^{\mu}e^{-\varepsilon\mu}} {s!} = \frac{e^{-\varepsilon\mu}(\varepsilon\mu)^s}{s!}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C430EA-87EB-DC4F-9AF3-28EFAAFEE74B}" type="slidenum">
              <a:rPr lang="it-IT"/>
              <a:pPr/>
              <a:t>47</a:t>
            </a:fld>
            <a:endParaRPr lang="it-IT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\int A(x;\theta,\xi)\mathrm{d}x = \frac{\theta^2}{2}\Bigl\lbrace\xi^{-1}e^{\xi\left[1-\left(\frac{x}{\theta}\right)^2\right]} +(-\xi)^{-\frac{3}{2}}\mathrm{erf}\sqrt{-\xi\left[1-\left(\frac{x}{\theta}\right)^2\right]}\Bigr\rbrace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\int A(x;\theta,\xi)\mathrm{d}x = \frac{\theta^2}{2}\Bigl\lbrace\xi^{-1}e^{\xi\left[1-\left(\frac{x}{\theta}\right)^2\right]} -\xi^{-\frac{3}{2}}\mathrm{erfi}\sqrt{\xi\left[1-\left(\frac{x}{\theta}\right)^2\right]}\Bigr\rbrace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F79F9A-3A62-B54C-A920-2DBBF83D4947}" type="slidenum">
              <a:rPr lang="it-IT"/>
              <a:pPr/>
              <a:t>51</a:t>
            </a:fld>
            <a:endParaRPr lang="it-IT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540784-0A8C-DB4F-8CBB-D148CB378241}" type="slidenum">
              <a:rPr lang="it-IT"/>
              <a:pPr/>
              <a:t>53</a:t>
            </a:fld>
            <a:endParaRPr lang="it-IT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f(x_1,\cdots,x_n) = \frac{1}{(2\pi)^{n/2}\left|\mathrm{C}\right|^{\frac{1}{2}}}\mathrm{exp}\left(-\frac{1}{2}(x_i-\mu_i)C_{ij}^{-1}(x_j-\mu_j)\right)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C28F95-643B-D048-8AAF-7424A3F20327}" type="slidenum">
              <a:rPr lang="it-IT"/>
              <a:pPr/>
              <a:t>54</a:t>
            </a:fld>
            <a:endParaRPr lang="it-IT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\Biggl\{ \begin{array}{lll} x^\prime &amp; = &amp; x \cos\varphi\ -y\sin\varphi \\ y^\prime &amp; = &amp; x\sin\varphi + y\cos\varphi\end{array}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g(x^\prime, y^\prime) = \frac{1}{2\pi \sigma_{x^\prime}\sigma_{y^\prime}}\exp\left(-\frac{1}{2} (\frac{x^\prime^2}{\sigma_{x^\prime}^2} + \frac{y^\prime^2}{\sigma_{y^\prime}^2})\right)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C^{-1} = \left( \begin{array}{ll} \frac{\cos^2\varphi}{\sigma_{x^\prime}^2} + \frac{\sin^2\varphi}{\sigma_{y^\prime}^2}&amp; \sin\varphi\cos\varphi(\frac{1}{\sigma_{y^\prime}^2}-\frac{1}{\sigma_{x^\prime}^2}) \\ \sin\varphi\cos\varphi(\frac{1}{\sigma_{y^\prime}^2}-\frac{1}{\sigma_{x^\prime}^2}) &amp; \frac{\sin^2\varphi}{\sigma_{x^\prime}^2} + \frac{\cos^2\varphi}{\sigma_{y^\prime}^2}\end{array}\right)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8457A2-0E5E-6748-AFBF-E1918CA166D8}" type="slidenum">
              <a:rPr lang="it-IT"/>
              <a:pPr/>
              <a:t>55</a:t>
            </a:fld>
            <a:endParaRPr lang="it-IT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\left|C^{-1}\right| = \frac{1}{\sigma_{x^\prime}^2\sigma_{y^\prime}^2} = \frac{1}{\sigma_{x}^2\sigma_{y}^2(1-\rho_{xy}^2)} 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C = \left( \begin{array}{ll} \cos^2\varphi\sigma_{x^\prime}^2} + \sin^2\varphi\sigma_{y^\prime}^2  &amp; \sin\varphi\cos\varphi (\sigma_{y^\prime}^2-\sigma_{x^\prime}^2) \\ \sin\varphi\cos\varphi (\sigma_{y^\prime}^2-\sigma_{x^\prime}^2) &amp; \sin^2\varphi\sigma_{x^\prime}^2} + \cos^2\varphi\sigma_{y^\prime}^2 \end{array}\right)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= \left( \begin{array}{ll} \sigma_x^2 &amp; \rho_{xy}\sigma_x\sigma_y \\ \rho_{xy}\sigma_x\sigma_y  &amp; \sigma_y^2 \end{array}\right)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\rho_{xy} = \frac{\mathrm{cov}_{xy}}{\sigma_x\sigma_y} = \frac{\sin 2\varphi(\sigma_{y^\prime}^2 - \sigma_{x^\prime}^2)}{\sqrt{\sin 2\varphi(\sigma_{x^\prime}^4 + \sigma_{y^\prime}^4) + 2\sigma_{x^\prime}^2\sigma_{y^\prime}^2}}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F8CD2-2F26-E74A-BFD9-B7F7FD1F6168}" type="slidenum">
              <a:rPr lang="it-IT"/>
              <a:pPr/>
              <a:t>56</a:t>
            </a:fld>
            <a:endParaRPr lang="it-IT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f(x, y) = \frac{1}{2\pi\sigma_x\sigma_y\sqrt{1-\rho_{xy}^2}}\exp\left(-\frac{1}{2(1-\rho_{xy}^2)}(\frac{x^2}{\sigma_x^2}+\frac{y^2}{\sigma_y^2}-\frac{2xy\rho_{xy}}{\sigma_x\sigma_y})\right)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\tan 2 \varphi = \frac{2\rho_{xy}\sigma_x\sigma_y}{\sigma_y^2-\sigma_x^2}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27BC9B-E9FE-084E-87BA-DB3971412AF6}" type="slidenum">
              <a:rPr lang="it-IT"/>
              <a:pPr/>
              <a:t>57</a:t>
            </a:fld>
            <a:endParaRPr lang="it-IT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f_x(x) = \int_{-\infty}^{\+\infty}f(x,y)\mathrm{d}y = \frac{1}{\sqrt{2\pi}\sigma_x}e^{-\frac{x^2}{2\sigma_x^2}}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P_{1D}(n\sigma)=\sqrt{\frac{2}{\pi}}\int_0^{n}e^{-\frac{x^2}{2}}\mathrm{d}x = \mathrm{erf}(\frac{n}{\sqrt{2}})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P_{2D}(n\sigma)=\int_0^{n}e^{-\frac{r^2}{2}}r\mathrm{d}r = 1 -e^{-\frac{n^2}{2}}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38701C-8343-B743-864A-1450C0040F3E}" type="slidenum">
              <a:rPr lang="it-IT"/>
              <a:pPr/>
              <a:t>60</a:t>
            </a:fld>
            <a:endParaRPr lang="it-IT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\hat f(k) =\int_{-\infty}^{+\infty}f(x)e^{- i k x}\mathrm{d}x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f(x) =\frac{1}{2\pi} \int_{-\infty}^{+\infty}\hat f(k)e^{i k x}\mathrm{d}k</a:t>
            </a:r>
          </a:p>
          <a:p>
            <a:pPr eaLnBrk="1" hangingPunct="1"/>
            <a:endParaRPr lang="en-US"/>
          </a:p>
          <a:p>
            <a:pPr eaLnBrk="1" hangingPunct="1"/>
            <a:r>
              <a:rPr lang="de-DE"/>
              <a:t>\widehat{f\otimes g}= \hat f \hat g</a:t>
            </a:r>
            <a:endParaRPr lang="en-US"/>
          </a:p>
          <a:p>
            <a:pPr eaLnBrk="1" hangingPunct="1"/>
            <a:endParaRPr lang="en-US"/>
          </a:p>
          <a:p>
            <a:pPr eaLnBrk="1" hangingPunct="1"/>
            <a:r>
              <a:rPr lang="de-DE"/>
              <a:t>\widehat{f  g}= \hat f \otimes \hat g</a:t>
            </a:r>
            <a:endParaRPr lang="en-US"/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\hat g(k) = e^{-ik\mu} e^{-\frac{\sigma^2k^2}{2}}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B13650-5531-9943-AEE2-465FDEF49312}" type="slidenum">
              <a:rPr lang="it-IT"/>
              <a:pPr/>
              <a:t>66</a:t>
            </a:fld>
            <a:endParaRPr lang="it-IT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2825" y="757238"/>
            <a:ext cx="5116513" cy="3836987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ce^{\alpha t} = \int_{\log(K/s_0)}^{\infty}(s_0e^y - K)\frac{1}{\sqrt{2\pi t\sigma^2}}e^{-(y-\mu t)^2/2t\sigma^2} \mathrm{d}y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c = s_0\phi(\sigma\sqrt{t}+b) - K e^{-\alpha t}\phi(b)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b = \frac{\alpha t - \sigma^2 t/2 - \log(K/s_0)}{\sigma\sqrt{t}}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AFC826-E145-E94F-8D84-E5082B7D1E6A}" type="slidenum">
              <a:rPr lang="it-IT"/>
              <a:pPr/>
              <a:t>67</a:t>
            </a:fld>
            <a:endParaRPr lang="it-IT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\lim_{t\rightarrow 0} c(t) = (s_0-K)\phi(-\ln(K/s_0)/\sigma\sqrt{t}) = \bigl\lbrace\begin{array}{ll}s_0-K,\,\, &amp; \mathrm{if}\,\,K &lt; s_0\\0 &amp; \mathrm{if}\,\,K \ge s_0\end{array}\right.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DC44FAA-7CF1-FC4B-AD95-BC033C0BA9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7201" y="94042"/>
            <a:ext cx="957620" cy="9576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BD90BE8-4B74-BD40-9E7A-B4DB361EAE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909" y="94042"/>
            <a:ext cx="945221" cy="482064"/>
          </a:xfrm>
          <a:prstGeom prst="rect">
            <a:avLst/>
          </a:prstGeom>
        </p:spPr>
      </p:pic>
      <p:sp>
        <p:nvSpPr>
          <p:cNvPr id="8" name="Line 9">
            <a:extLst>
              <a:ext uri="{FF2B5EF4-FFF2-40B4-BE49-F238E27FC236}">
                <a16:creationId xmlns:a16="http://schemas.microsoft.com/office/drawing/2014/main" id="{F6BE221C-23AB-E243-B56F-B210936A957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17BF6-0B02-C847-8EDE-E0424B1CCF8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CD099-8BAA-0D4C-BA95-F8D707E4325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3CC63-1158-EB44-8182-64F881299C5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45D5C-894D-1E4A-9510-40F20C78316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A29D0-45FA-1B4E-B8C1-E695AB970C0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8BD23-EB9B-D340-9F21-72FB921C930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5DCC3-01E0-0F4E-90EA-6E0083347D1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CDEE7-7A31-B146-92D0-08FC6C55011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9B55E-5FF0-9541-AD35-619DCDB0DBB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241300"/>
            <a:ext cx="1943100" cy="5854700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4213" y="241300"/>
            <a:ext cx="5678487" cy="58547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97617-04C3-EB4E-A163-1AECE592199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4213" y="241300"/>
            <a:ext cx="7343775" cy="63341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125538"/>
            <a:ext cx="3810000" cy="497046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3810000" cy="497046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10323"/>
            <a:ext cx="1725613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410323"/>
            <a:ext cx="3959225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10323"/>
            <a:ext cx="1905000" cy="29527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32141-37B8-BD47-AD81-61918AB7FED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41300"/>
            <a:ext cx="73437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2115817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25537"/>
            <a:ext cx="777240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6489A7-DB95-5148-96F4-E0D2EA80678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5482"/>
            <a:ext cx="1725613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dirty="0"/>
              <a:t>Luca Lista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C96634A3-F5B4-B74D-879F-F7FAE93FFF7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395482"/>
            <a:ext cx="3959225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634DE376-9CD2-894B-A716-A0AA87E9B07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5482"/>
            <a:ext cx="1905000" cy="31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7A7711E-49DA-2146-8FD3-15CCAB4B21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44E494C2-DAF0-154A-B07C-B75116F0EBA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95536" y="6379193"/>
            <a:ext cx="8353425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A58FF7A9-E3AC-004C-B1E4-4CFE7671072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472765" y="93185"/>
            <a:ext cx="551895" cy="5518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7AB3C0E-E9DF-E040-9FBE-C374E36BF6E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481100" y="716586"/>
            <a:ext cx="544749" cy="277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tif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9" Type="http://schemas.openxmlformats.org/officeDocument/2006/relationships/image" Target="../media/image10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0812" cy="2808288"/>
          </a:xfrm>
        </p:spPr>
        <p:txBody>
          <a:bodyPr/>
          <a:lstStyle/>
          <a:p>
            <a:pPr>
              <a:defRPr/>
            </a:pPr>
            <a:r>
              <a:rPr lang="en-US" sz="4400">
                <a:ea typeface="+mj-ea"/>
                <a:cs typeface="+mj-cs"/>
              </a:rPr>
              <a:t>Statistical Methods</a:t>
            </a:r>
            <a:br>
              <a:rPr lang="en-US" sz="4400">
                <a:ea typeface="+mj-ea"/>
                <a:cs typeface="+mj-cs"/>
              </a:rPr>
            </a:br>
            <a:r>
              <a:rPr lang="en-US" sz="4400">
                <a:ea typeface="+mj-ea"/>
                <a:cs typeface="+mj-cs"/>
              </a:rPr>
              <a:t>for Data Analysis</a:t>
            </a:r>
            <a:br>
              <a:rPr lang="en-US" sz="4400">
                <a:ea typeface="+mj-ea"/>
                <a:cs typeface="+mj-cs"/>
              </a:rPr>
            </a:br>
            <a:br>
              <a:rPr lang="en-US" sz="4400">
                <a:ea typeface="+mj-ea"/>
                <a:cs typeface="+mj-cs"/>
              </a:rPr>
            </a:br>
            <a:r>
              <a:rPr lang="en-US" sz="4400" i="1">
                <a:ea typeface="+mj-ea"/>
                <a:cs typeface="+mj-cs"/>
              </a:rPr>
              <a:t>Probability and PDF’s</a:t>
            </a:r>
            <a:endParaRPr lang="en-US" sz="4400" i="1">
              <a:ea typeface="+mj-ea"/>
              <a:cs typeface="+mj-cs"/>
              <a:sym typeface="Symbol" charset="2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149725"/>
            <a:ext cx="6481762" cy="172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/>
              <a:t>Luca Lista</a:t>
            </a:r>
          </a:p>
          <a:p>
            <a:pPr>
              <a:lnSpc>
                <a:spcPct val="90000"/>
              </a:lnSpc>
            </a:pPr>
            <a:endParaRPr lang="it-IT" sz="1600"/>
          </a:p>
          <a:p>
            <a:pPr>
              <a:lnSpc>
                <a:spcPct val="90000"/>
              </a:lnSpc>
            </a:pPr>
            <a:r>
              <a:rPr lang="it-IT" sz="2800" i="1">
                <a:solidFill>
                  <a:srgbClr val="5F5F5F"/>
                </a:solidFill>
              </a:rPr>
              <a:t>INFN Napoli</a:t>
            </a:r>
          </a:p>
        </p:txBody>
      </p:sp>
    </p:spTree>
  </p:cSld>
  <p:clrMapOvr>
    <a:masterClrMapping/>
  </p:clrMapOvr>
  <p:transition advTm="7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goals of a physicist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solidFill>
                  <a:schemeClr val="accent2">
                    <a:lumMod val="75000"/>
                  </a:schemeClr>
                </a:solidFill>
              </a:rPr>
              <a:t>Measurements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  <p:sp>
        <p:nvSpPr>
          <p:cNvPr id="12" name="Segnaposto contenuto 11"/>
          <p:cNvSpPr>
            <a:spLocks noGrp="1"/>
          </p:cNvSpPr>
          <p:nvPr>
            <p:ph sz="half" idx="4294967295"/>
          </p:nvPr>
        </p:nvSpPr>
        <p:spPr>
          <a:xfrm>
            <a:off x="5334000" y="1125538"/>
            <a:ext cx="3810000" cy="4970462"/>
          </a:xfrm>
        </p:spPr>
        <p:txBody>
          <a:bodyPr/>
          <a:lstStyle/>
          <a:p>
            <a:r>
              <a:rPr lang="en-US" sz="2400" dirty="0">
                <a:solidFill>
                  <a:srgbClr val="262699"/>
                </a:solidFill>
              </a:rPr>
              <a:t>Discoveries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977728"/>
            <a:ext cx="3821832" cy="368352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1916832"/>
            <a:ext cx="3919412" cy="3715099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1333715" y="5835068"/>
            <a:ext cx="2446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800" i="1" dirty="0" err="1">
                <a:solidFill>
                  <a:schemeClr val="accent2"/>
                </a:solidFill>
              </a:rPr>
              <a:t>m</a:t>
            </a:r>
            <a:r>
              <a:rPr lang="pt-BR" sz="1800" baseline="-25000" dirty="0" err="1">
                <a:solidFill>
                  <a:schemeClr val="accent2"/>
                </a:solidFill>
              </a:rPr>
              <a:t>t</a:t>
            </a:r>
            <a:r>
              <a:rPr lang="pt-BR" sz="1800" dirty="0">
                <a:solidFill>
                  <a:schemeClr val="accent2"/>
                </a:solidFill>
              </a:rPr>
              <a:t> = 173.49 </a:t>
            </a:r>
            <a:r>
              <a:rPr lang="pt-BR" sz="1800" dirty="0">
                <a:solidFill>
                  <a:schemeClr val="accent2"/>
                </a:solidFill>
                <a:latin typeface="STIXGeneral" charset="0"/>
              </a:rPr>
              <a:t>±</a:t>
            </a:r>
            <a:r>
              <a:rPr lang="pt-BR" sz="1800" dirty="0">
                <a:solidFill>
                  <a:schemeClr val="accent2"/>
                </a:solidFill>
              </a:rPr>
              <a:t> 1.07 GeV</a:t>
            </a:r>
            <a:endParaRPr lang="it-IT" sz="1800" dirty="0">
              <a:solidFill>
                <a:schemeClr val="accent2"/>
              </a:solidFill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1887277" y="5470987"/>
            <a:ext cx="1223962" cy="358775"/>
          </a:xfrm>
          <a:prstGeom prst="downArrow">
            <a:avLst>
              <a:gd name="adj1" fmla="val 50000"/>
              <a:gd name="adj2" fmla="val 25000"/>
            </a:avLst>
          </a:prstGeom>
          <a:gradFill flip="none" rotWithShape="1">
            <a:gsLst>
              <a:gs pos="100000">
                <a:schemeClr val="accent1"/>
              </a:gs>
              <a:gs pos="100000">
                <a:srgbClr val="FFFFFF">
                  <a:alpha val="30196"/>
                </a:srgbClr>
              </a:gs>
              <a:gs pos="0">
                <a:schemeClr val="bg1"/>
              </a:gs>
            </a:gsLst>
            <a:lin ang="5400000" scaled="0"/>
            <a:tileRect/>
          </a:gra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Rettangolo 12"/>
          <p:cNvSpPr/>
          <p:nvPr/>
        </p:nvSpPr>
        <p:spPr>
          <a:xfrm>
            <a:off x="6059856" y="5887110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800" dirty="0" err="1">
                <a:solidFill>
                  <a:schemeClr val="accent2"/>
                </a:solidFill>
                <a:latin typeface="+mn-lt"/>
              </a:rPr>
              <a:t>Higgs</a:t>
            </a:r>
            <a:r>
              <a:rPr lang="pt-BR" sz="18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pt-BR" sz="1800" dirty="0" err="1">
                <a:solidFill>
                  <a:schemeClr val="accent2"/>
                </a:solidFill>
                <a:latin typeface="+mn-lt"/>
              </a:rPr>
              <a:t>boson</a:t>
            </a:r>
            <a:r>
              <a:rPr lang="pt-BR" sz="1800" dirty="0">
                <a:solidFill>
                  <a:schemeClr val="accent2"/>
                </a:solidFill>
                <a:latin typeface="+mn-lt"/>
              </a:rPr>
              <a:t>!</a:t>
            </a:r>
            <a:endParaRPr lang="it-IT" sz="18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6" name="AutoShape 9"/>
          <p:cNvSpPr>
            <a:spLocks noChangeArrowheads="1"/>
          </p:cNvSpPr>
          <p:nvPr/>
        </p:nvSpPr>
        <p:spPr bwMode="auto">
          <a:xfrm>
            <a:off x="6158967" y="5523029"/>
            <a:ext cx="1223962" cy="358775"/>
          </a:xfrm>
          <a:prstGeom prst="downArrow">
            <a:avLst>
              <a:gd name="adj1" fmla="val 50000"/>
              <a:gd name="adj2" fmla="val 25000"/>
            </a:avLst>
          </a:prstGeom>
          <a:gradFill flip="none" rotWithShape="1">
            <a:gsLst>
              <a:gs pos="100000">
                <a:schemeClr val="accent1"/>
              </a:gs>
              <a:gs pos="100000">
                <a:srgbClr val="FFFFFF">
                  <a:alpha val="30196"/>
                </a:srgbClr>
              </a:gs>
              <a:gs pos="0">
                <a:schemeClr val="bg1"/>
              </a:gs>
            </a:gsLst>
            <a:lin ang="5400000" scaled="0"/>
            <a:tileRect/>
          </a:gra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141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ingredients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7"/>
            <a:ext cx="3924436" cy="5157787"/>
          </a:xfrm>
        </p:spPr>
        <p:txBody>
          <a:bodyPr/>
          <a:lstStyle/>
          <a:p>
            <a:r>
              <a:rPr lang="en-US" sz="2000" dirty="0">
                <a:solidFill>
                  <a:srgbClr val="3333CC"/>
                </a:solidFill>
              </a:rPr>
              <a:t>Particle collisions </a:t>
            </a:r>
            <a:r>
              <a:rPr lang="en-US" sz="2000" dirty="0"/>
              <a:t>are recorded in form of data delivered by detectors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Measurements</a:t>
            </a:r>
            <a:r>
              <a:rPr lang="en-US" sz="1800" dirty="0"/>
              <a:t> of: </a:t>
            </a:r>
            <a:br>
              <a:rPr lang="en-US" sz="1800" dirty="0"/>
            </a:br>
            <a:r>
              <a:rPr lang="en-US" sz="1800" dirty="0"/>
              <a:t>particle position in the</a:t>
            </a:r>
            <a:br>
              <a:rPr lang="en-US" sz="1800" dirty="0"/>
            </a:br>
            <a:r>
              <a:rPr lang="en-US" sz="1800" dirty="0"/>
              <a:t>detector, energy, time, …</a:t>
            </a:r>
          </a:p>
          <a:p>
            <a:r>
              <a:rPr lang="en-US" sz="2000" dirty="0"/>
              <a:t>Usually a </a:t>
            </a:r>
            <a:r>
              <a:rPr lang="en-US" sz="2000" dirty="0">
                <a:solidFill>
                  <a:schemeClr val="accent2"/>
                </a:solidFill>
              </a:rPr>
              <a:t>large number of</a:t>
            </a:r>
            <a:br>
              <a:rPr lang="en-US" sz="2000" dirty="0">
                <a:solidFill>
                  <a:schemeClr val="accent2"/>
                </a:solidFill>
              </a:rPr>
            </a:br>
            <a:r>
              <a:rPr lang="en-US" sz="2000" dirty="0">
                <a:solidFill>
                  <a:schemeClr val="accent2"/>
                </a:solidFill>
              </a:rPr>
              <a:t>collision events</a:t>
            </a:r>
            <a:r>
              <a:rPr lang="en-US" sz="2000" dirty="0"/>
              <a:t> are collected by an experiment, each event usually containing large amounts of data</a:t>
            </a:r>
          </a:p>
          <a:p>
            <a:pPr lvl="1"/>
            <a:endParaRPr lang="en-US" sz="18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  <p:sp>
        <p:nvSpPr>
          <p:cNvPr id="8" name="Segnaposto contenuto 2"/>
          <p:cNvSpPr txBox="1">
            <a:spLocks/>
          </p:cNvSpPr>
          <p:nvPr/>
        </p:nvSpPr>
        <p:spPr bwMode="auto">
          <a:xfrm>
            <a:off x="685800" y="4687937"/>
            <a:ext cx="7848872" cy="159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dirty="0"/>
              <a:t>Collision event data are </a:t>
            </a:r>
            <a:r>
              <a:rPr lang="en-US" sz="2000" dirty="0">
                <a:solidFill>
                  <a:srgbClr val="3333CC"/>
                </a:solidFill>
              </a:rPr>
              <a:t>all different from each other</a:t>
            </a:r>
          </a:p>
          <a:p>
            <a:pPr lvl="1"/>
            <a:r>
              <a:rPr lang="en-US" sz="1800" dirty="0">
                <a:solidFill>
                  <a:srgbClr val="3333CC"/>
                </a:solidFill>
              </a:rPr>
              <a:t>Intrinsic randomness </a:t>
            </a:r>
            <a:r>
              <a:rPr lang="en-US" sz="1800" dirty="0"/>
              <a:t>of physics process</a:t>
            </a:r>
            <a:br>
              <a:rPr lang="en-US" sz="1800" dirty="0"/>
            </a:br>
            <a:r>
              <a:rPr lang="en-US" sz="1800" dirty="0"/>
              <a:t>(Quantum Mechanics: </a:t>
            </a:r>
            <a:r>
              <a:rPr lang="en-US" sz="1800" dirty="0">
                <a:solidFill>
                  <a:srgbClr val="3333CC"/>
                </a:solidFill>
                <a:latin typeface="Apple Chancery"/>
                <a:cs typeface="Apple Chancery"/>
              </a:rPr>
              <a:t>P</a:t>
            </a:r>
            <a:r>
              <a:rPr lang="en-US" sz="1800" dirty="0">
                <a:solidFill>
                  <a:srgbClr val="3333CC"/>
                </a:solidFill>
              </a:rPr>
              <a:t> 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∝</a:t>
            </a:r>
            <a:r>
              <a:rPr lang="en-US" sz="1800" dirty="0">
                <a:solidFill>
                  <a:srgbClr val="3333CC"/>
                </a:solidFill>
              </a:rPr>
              <a:t> |</a:t>
            </a:r>
            <a:r>
              <a:rPr lang="en-US" sz="1800" dirty="0">
                <a:solidFill>
                  <a:srgbClr val="3333CC"/>
                </a:solidFill>
                <a:latin typeface="Apple Chancery"/>
                <a:cs typeface="Apple Chancery"/>
              </a:rPr>
              <a:t>A</a:t>
            </a:r>
            <a:r>
              <a:rPr lang="en-US" sz="1800" dirty="0">
                <a:solidFill>
                  <a:srgbClr val="3333CC"/>
                </a:solidFill>
              </a:rPr>
              <a:t>|</a:t>
            </a:r>
            <a:r>
              <a:rPr lang="en-US" sz="1800" baseline="30000" dirty="0">
                <a:solidFill>
                  <a:srgbClr val="3333CC"/>
                </a:solidFill>
                <a:latin typeface="+mj-lt"/>
              </a:rPr>
              <a:t>2</a:t>
            </a:r>
            <a:r>
              <a:rPr lang="en-US" sz="1800" dirty="0"/>
              <a:t>)</a:t>
            </a:r>
          </a:p>
          <a:p>
            <a:pPr lvl="1"/>
            <a:r>
              <a:rPr lang="en-US" sz="1800" dirty="0">
                <a:solidFill>
                  <a:srgbClr val="3333CC"/>
                </a:solidFill>
              </a:rPr>
              <a:t>Detector response </a:t>
            </a:r>
            <a:r>
              <a:rPr lang="en-US" sz="1800" dirty="0"/>
              <a:t>is somewhat random</a:t>
            </a:r>
          </a:p>
          <a:p>
            <a:pPr lvl="1"/>
            <a:r>
              <a:rPr lang="en-US" sz="1800" dirty="0"/>
              <a:t>(Fluctuations, resolution, efficiency, </a:t>
            </a:r>
            <a:r>
              <a:rPr lang="is-IS" sz="1800" dirty="0"/>
              <a:t>….)</a:t>
            </a:r>
            <a:endParaRPr lang="en-US" sz="1600" dirty="0"/>
          </a:p>
          <a:p>
            <a:pPr marL="0" indent="0">
              <a:buFontTx/>
              <a:buNone/>
            </a:pPr>
            <a:endParaRPr lang="en-US" sz="2000" dirty="0"/>
          </a:p>
        </p:txBody>
      </p:sp>
      <p:pic>
        <p:nvPicPr>
          <p:cNvPr id="9" name="Picture 2" descr="https://cds.cern.ch/record/2151078/files/run272775event36556333_v1.png?subformat=icon-144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57"/>
          <a:stretch/>
        </p:blipFill>
        <p:spPr bwMode="auto">
          <a:xfrm>
            <a:off x="4610236" y="1125537"/>
            <a:ext cx="4291564" cy="247904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382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inputs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3333CC"/>
                </a:solidFill>
              </a:rPr>
              <a:t>Distributions of measured quantities</a:t>
            </a:r>
            <a:br>
              <a:rPr lang="en-US" sz="2400" dirty="0">
                <a:solidFill>
                  <a:srgbClr val="3333CC"/>
                </a:solidFill>
              </a:rPr>
            </a:br>
            <a:r>
              <a:rPr lang="en-US" sz="2400" dirty="0"/>
              <a:t>in data:</a:t>
            </a:r>
          </a:p>
          <a:p>
            <a:pPr lvl="1"/>
            <a:r>
              <a:rPr lang="en-US" sz="2000" dirty="0"/>
              <a:t>are predicted by a </a:t>
            </a:r>
            <a:r>
              <a:rPr lang="en-US" sz="2000" dirty="0">
                <a:solidFill>
                  <a:srgbClr val="3333CC"/>
                </a:solidFill>
              </a:rPr>
              <a:t>theory model</a:t>
            </a:r>
            <a:r>
              <a:rPr lang="en-US" sz="2000" dirty="0">
                <a:solidFill>
                  <a:srgbClr val="262699"/>
                </a:solidFill>
              </a:rPr>
              <a:t>,</a:t>
            </a:r>
            <a:endParaRPr lang="en-US" sz="2000" dirty="0"/>
          </a:p>
          <a:p>
            <a:pPr lvl="1"/>
            <a:r>
              <a:rPr lang="en-US" sz="2000" dirty="0"/>
              <a:t>depend on some theory </a:t>
            </a:r>
            <a:r>
              <a:rPr lang="en-US" sz="2000" dirty="0">
                <a:solidFill>
                  <a:srgbClr val="3333CC"/>
                </a:solidFill>
              </a:rPr>
              <a:t>parameters</a:t>
            </a:r>
            <a:r>
              <a:rPr lang="en-US" sz="2000" dirty="0"/>
              <a:t>,</a:t>
            </a:r>
            <a:endParaRPr lang="en-US" sz="2000" dirty="0">
              <a:solidFill>
                <a:srgbClr val="262699"/>
              </a:solidFill>
            </a:endParaRPr>
          </a:p>
          <a:p>
            <a:pPr lvl="1"/>
            <a:r>
              <a:rPr lang="en-US" sz="2000" dirty="0"/>
              <a:t>e.g.: particle mass, cross section, etc.</a:t>
            </a:r>
          </a:p>
          <a:p>
            <a:r>
              <a:rPr lang="en-US" sz="2400" dirty="0"/>
              <a:t>Given our </a:t>
            </a:r>
            <a:r>
              <a:rPr lang="en-US" sz="2400" dirty="0">
                <a:solidFill>
                  <a:srgbClr val="3333CC"/>
                </a:solidFill>
              </a:rPr>
              <a:t>data sample</a:t>
            </a:r>
            <a:r>
              <a:rPr lang="en-US" sz="2400" dirty="0"/>
              <a:t>, we want to:</a:t>
            </a:r>
          </a:p>
          <a:p>
            <a:pPr lvl="1"/>
            <a:r>
              <a:rPr lang="en-US" sz="2000" dirty="0">
                <a:solidFill>
                  <a:srgbClr val="3333CC"/>
                </a:solidFill>
              </a:rPr>
              <a:t>measure </a:t>
            </a:r>
            <a:r>
              <a:rPr lang="en-US" sz="2000" dirty="0"/>
              <a:t>theory parameters,</a:t>
            </a:r>
          </a:p>
          <a:p>
            <a:pPr lvl="2"/>
            <a:r>
              <a:rPr lang="en-US" sz="1800" dirty="0"/>
              <a:t>e</a:t>
            </a:r>
            <a:r>
              <a:rPr lang="nb-NO" sz="1800" dirty="0"/>
              <a:t>.g.: </a:t>
            </a:r>
            <a:r>
              <a:rPr lang="nb-NO" sz="1800" i="1" dirty="0" err="1">
                <a:solidFill>
                  <a:schemeClr val="accent2"/>
                </a:solidFill>
                <a:latin typeface="+mj-lt"/>
              </a:rPr>
              <a:t>m</a:t>
            </a:r>
            <a:r>
              <a:rPr lang="nb-NO" sz="1800" baseline="-25000" dirty="0" err="1">
                <a:solidFill>
                  <a:schemeClr val="accent2"/>
                </a:solidFill>
                <a:latin typeface="+mj-lt"/>
              </a:rPr>
              <a:t>t</a:t>
            </a:r>
            <a:r>
              <a:rPr lang="nb-NO" sz="1800" dirty="0">
                <a:solidFill>
                  <a:schemeClr val="accent2"/>
                </a:solidFill>
                <a:latin typeface="+mj-lt"/>
              </a:rPr>
              <a:t>= 173.49 ± 1.07 </a:t>
            </a:r>
            <a:r>
              <a:rPr lang="nb-NO" sz="1800" dirty="0" err="1">
                <a:solidFill>
                  <a:schemeClr val="accent2"/>
                </a:solidFill>
                <a:latin typeface="+mj-lt"/>
              </a:rPr>
              <a:t>GeV</a:t>
            </a:r>
            <a:endParaRPr lang="en-US" sz="1800" dirty="0">
              <a:solidFill>
                <a:schemeClr val="accent2"/>
              </a:solidFill>
              <a:latin typeface="+mj-lt"/>
            </a:endParaRPr>
          </a:p>
          <a:p>
            <a:pPr lvl="1"/>
            <a:r>
              <a:rPr lang="en-US" sz="2000" dirty="0"/>
              <a:t>answer questions about the nature of data</a:t>
            </a:r>
          </a:p>
          <a:p>
            <a:pPr lvl="2"/>
            <a:r>
              <a:rPr lang="en-US" sz="1800" dirty="0">
                <a:solidFill>
                  <a:srgbClr val="800000"/>
                </a:solidFill>
              </a:rPr>
              <a:t>Is there a Higgs boson? </a:t>
            </a:r>
            <a:r>
              <a:rPr lang="en-US" sz="1800" dirty="0">
                <a:sym typeface="Wingdings"/>
              </a:rPr>
              <a:t> Yes!  (</a:t>
            </a:r>
            <a:r>
              <a:rPr lang="en-US" sz="1800" dirty="0">
                <a:solidFill>
                  <a:srgbClr val="3333CC"/>
                </a:solidFill>
                <a:sym typeface="Wingdings"/>
              </a:rPr>
              <a:t>s</a:t>
            </a:r>
            <a:r>
              <a:rPr lang="en-US" sz="1800" dirty="0">
                <a:solidFill>
                  <a:schemeClr val="accent2"/>
                </a:solidFill>
                <a:sym typeface="Wingdings"/>
              </a:rPr>
              <a:t>trong</a:t>
            </a:r>
            <a:r>
              <a:rPr lang="en-US" sz="1800" dirty="0">
                <a:sym typeface="Wingdings"/>
              </a:rPr>
              <a:t> </a:t>
            </a:r>
            <a:r>
              <a:rPr lang="en-US" sz="1800" dirty="0">
                <a:solidFill>
                  <a:srgbClr val="3333CC"/>
                </a:solidFill>
                <a:sym typeface="Wingdings"/>
              </a:rPr>
              <a:t>evidence? </a:t>
            </a:r>
            <a:r>
              <a:rPr lang="en-US" sz="1800" dirty="0">
                <a:solidFill>
                  <a:srgbClr val="800000"/>
                </a:solidFill>
                <a:sym typeface="Wingdings"/>
              </a:rPr>
              <a:t>Quantify!</a:t>
            </a:r>
            <a:r>
              <a:rPr lang="en-US" sz="1800" dirty="0">
                <a:sym typeface="Wingdings"/>
              </a:rPr>
              <a:t>)</a:t>
            </a:r>
            <a:endParaRPr lang="en-US" sz="1800" dirty="0"/>
          </a:p>
          <a:p>
            <a:pPr lvl="2"/>
            <a:r>
              <a:rPr lang="en-US" sz="1800" dirty="0">
                <a:solidFill>
                  <a:srgbClr val="800000"/>
                </a:solidFill>
              </a:rPr>
              <a:t>Is there a Dark Matter?  </a:t>
            </a:r>
            <a:r>
              <a:rPr lang="en-US" sz="1800" dirty="0">
                <a:sym typeface="Wingdings"/>
              </a:rPr>
              <a:t> No evidence, so far</a:t>
            </a:r>
            <a:r>
              <a:rPr lang="is-IS" sz="1800" dirty="0">
                <a:sym typeface="Wingdings"/>
              </a:rPr>
              <a:t>…</a:t>
            </a:r>
          </a:p>
          <a:p>
            <a:pPr lvl="2"/>
            <a:r>
              <a:rPr lang="en-US" sz="1800" dirty="0">
                <a:solidFill>
                  <a:srgbClr val="800000"/>
                </a:solidFill>
              </a:rPr>
              <a:t>If not, what is the range of theory parameters compatible with the observed data? What parameter range can we exclude?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908" y="1237606"/>
            <a:ext cx="2681000" cy="24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22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proceed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7"/>
            <a:ext cx="5123715" cy="5157787"/>
          </a:xfrm>
        </p:spPr>
        <p:txBody>
          <a:bodyPr/>
          <a:lstStyle/>
          <a:p>
            <a:r>
              <a:rPr lang="en-US" sz="2400" dirty="0">
                <a:solidFill>
                  <a:srgbClr val="810D00"/>
                </a:solidFill>
              </a:rPr>
              <a:t>First of all</a:t>
            </a:r>
            <a:r>
              <a:rPr lang="en-US" sz="2400" dirty="0"/>
              <a:t>, we need to have </a:t>
            </a:r>
            <a:r>
              <a:rPr lang="en-US" sz="2400" dirty="0">
                <a:solidFill>
                  <a:srgbClr val="3333CC"/>
                </a:solidFill>
              </a:rPr>
              <a:t>probability theory </a:t>
            </a:r>
            <a:r>
              <a:rPr lang="en-US" sz="2400" dirty="0"/>
              <a:t>under control, because our data have intrinsic randomness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642" y="1052736"/>
            <a:ext cx="2978381" cy="198558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013" y="3587253"/>
            <a:ext cx="4068010" cy="2264792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7619756" y="5892375"/>
            <a:ext cx="10567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Oscar De Lama, </a:t>
            </a:r>
            <a:r>
              <a:rPr lang="en-US" sz="70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flickr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8642796" y="5891509"/>
            <a:ext cx="201787" cy="201787"/>
          </a:xfrm>
          <a:prstGeom prst="rect">
            <a:avLst/>
          </a:prstGeom>
        </p:spPr>
      </p:pic>
      <p:sp>
        <p:nvSpPr>
          <p:cNvPr id="13" name="Segnaposto contenuto 2"/>
          <p:cNvSpPr txBox="1">
            <a:spLocks/>
          </p:cNvSpPr>
          <p:nvPr/>
        </p:nvSpPr>
        <p:spPr bwMode="auto">
          <a:xfrm>
            <a:off x="685800" y="2780928"/>
            <a:ext cx="396044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>
                <a:solidFill>
                  <a:srgbClr val="810D00"/>
                </a:solidFill>
              </a:rPr>
              <a:t>Then</a:t>
            </a:r>
            <a:r>
              <a:rPr lang="en-US" sz="2400" dirty="0"/>
              <a:t>, we should use probability theory on our data and our theory model in order to </a:t>
            </a:r>
            <a:r>
              <a:rPr lang="en-US" sz="2400" dirty="0">
                <a:solidFill>
                  <a:srgbClr val="3333CC"/>
                </a:solidFill>
              </a:rPr>
              <a:t>extract information </a:t>
            </a:r>
            <a:r>
              <a:rPr lang="en-US" sz="2400" dirty="0"/>
              <a:t>that will address our questions</a:t>
            </a:r>
          </a:p>
          <a:p>
            <a:r>
              <a:rPr lang="en-US" sz="2400" dirty="0"/>
              <a:t>I.e.: we use </a:t>
            </a:r>
            <a:r>
              <a:rPr lang="en-US" sz="2400" dirty="0">
                <a:solidFill>
                  <a:schemeClr val="accent2"/>
                </a:solidFill>
              </a:rPr>
              <a:t>statistics </a:t>
            </a:r>
            <a:r>
              <a:rPr lang="en-US" sz="2400" dirty="0"/>
              <a:t>for</a:t>
            </a:r>
            <a:r>
              <a:rPr lang="en-US" sz="2400" dirty="0">
                <a:solidFill>
                  <a:schemeClr val="accent2"/>
                </a:solidFill>
              </a:rPr>
              <a:t> data analysis</a:t>
            </a:r>
          </a:p>
        </p:txBody>
      </p:sp>
    </p:spTree>
    <p:extLst>
      <p:ext uri="{BB962C8B-B14F-4D97-AF65-F5344CB8AC3E}">
        <p14:creationId xmlns:p14="http://schemas.microsoft.com/office/powerpoint/2010/main" val="161657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probability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Probability </a:t>
            </a:r>
            <a:r>
              <a:rPr lang="en-US" sz="2800" dirty="0">
                <a:solidFill>
                  <a:srgbClr val="BE1E27"/>
                </a:solidFill>
              </a:rPr>
              <a:t>can be defined in different ways</a:t>
            </a:r>
          </a:p>
          <a:p>
            <a:r>
              <a:rPr lang="en-US" sz="2800" dirty="0"/>
              <a:t>The applicability of each definition depends  on the kind of </a:t>
            </a:r>
            <a:r>
              <a:rPr lang="en-US" sz="2800" dirty="0">
                <a:solidFill>
                  <a:schemeClr val="accent2"/>
                </a:solidFill>
              </a:rPr>
              <a:t>claim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dirty="0"/>
              <a:t>we are considering to applying the concept of probability</a:t>
            </a:r>
          </a:p>
          <a:p>
            <a:r>
              <a:rPr lang="en-US" sz="2800" dirty="0"/>
              <a:t>One </a:t>
            </a:r>
            <a:r>
              <a:rPr lang="en-US" sz="2800" dirty="0">
                <a:solidFill>
                  <a:schemeClr val="accent6"/>
                </a:solidFill>
              </a:rPr>
              <a:t>subjective</a:t>
            </a:r>
            <a:r>
              <a:rPr lang="en-US" sz="2800" dirty="0"/>
              <a:t> approach expresses the </a:t>
            </a:r>
            <a:r>
              <a:rPr lang="en-US" sz="2800" dirty="0">
                <a:solidFill>
                  <a:schemeClr val="accent2"/>
                </a:solidFill>
              </a:rPr>
              <a:t>degree of belief/credibility of the claim</a:t>
            </a:r>
            <a:r>
              <a:rPr lang="en-US" sz="2800" dirty="0"/>
              <a:t>, which may vary from subject to subject </a:t>
            </a:r>
            <a:endParaRPr lang="en-US" sz="2800" dirty="0">
              <a:solidFill>
                <a:schemeClr val="accent2"/>
              </a:solidFill>
            </a:endParaRPr>
          </a:p>
          <a:p>
            <a:r>
              <a:rPr lang="en-US" sz="2800" dirty="0"/>
              <a:t>For </a:t>
            </a:r>
            <a:r>
              <a:rPr lang="en-US" sz="2800" dirty="0">
                <a:solidFill>
                  <a:schemeClr val="accent2"/>
                </a:solidFill>
              </a:rPr>
              <a:t>repeatable experiments</a:t>
            </a:r>
            <a:r>
              <a:rPr lang="en-US" sz="2800" dirty="0"/>
              <a:t>, probability may be a measure of </a:t>
            </a:r>
            <a:r>
              <a:rPr lang="en-US" sz="2800" dirty="0">
                <a:solidFill>
                  <a:schemeClr val="accent2"/>
                </a:solidFill>
              </a:rPr>
              <a:t>how frequently the claim is true</a:t>
            </a:r>
          </a:p>
          <a:p>
            <a:pPr lvl="1"/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69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Definition of probability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There are two main </a:t>
            </a:r>
            <a:r>
              <a:rPr lang="en-US" sz="2400" u="sng" dirty="0"/>
              <a:t>different</a:t>
            </a:r>
            <a:r>
              <a:rPr lang="en-US" sz="2400" dirty="0"/>
              <a:t> definitions of the concept of probability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accent2"/>
                </a:solidFill>
              </a:rPr>
              <a:t>Frequentist</a:t>
            </a:r>
          </a:p>
          <a:p>
            <a:pPr lvl="1">
              <a:lnSpc>
                <a:spcPct val="80000"/>
              </a:lnSpc>
            </a:pPr>
            <a:r>
              <a:rPr lang="en-US" sz="2000" b="1" dirty="0"/>
              <a:t>Probability</a:t>
            </a:r>
            <a:r>
              <a:rPr lang="en-US" sz="2000" dirty="0"/>
              <a:t> is the ratio of the number of occurrences of an event to the total number of experiments, </a:t>
            </a:r>
            <a:r>
              <a:rPr lang="en-US" sz="2000" dirty="0">
                <a:solidFill>
                  <a:schemeClr val="accent2"/>
                </a:solidFill>
              </a:rPr>
              <a:t>in the </a:t>
            </a:r>
            <a:r>
              <a:rPr lang="en-US" sz="2000" i="1" dirty="0">
                <a:solidFill>
                  <a:schemeClr val="accent2"/>
                </a:solidFill>
              </a:rPr>
              <a:t>limit</a:t>
            </a:r>
            <a:r>
              <a:rPr lang="en-US" sz="2000" dirty="0">
                <a:solidFill>
                  <a:schemeClr val="accent2"/>
                </a:solidFill>
              </a:rPr>
              <a:t> of very large number of </a:t>
            </a:r>
            <a:r>
              <a:rPr lang="en-US" sz="2000" b="1" dirty="0">
                <a:solidFill>
                  <a:schemeClr val="accent2"/>
                </a:solidFill>
              </a:rPr>
              <a:t>repeatable</a:t>
            </a:r>
            <a:r>
              <a:rPr lang="en-US" sz="2000" b="1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experiments</a:t>
            </a:r>
            <a:r>
              <a:rPr lang="en-US" sz="2000" dirty="0"/>
              <a:t>.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only be applied to a specific classes of events (repeatable experiments)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800000"/>
                </a:solidFill>
              </a:rPr>
              <a:t>Meaningless to state: </a:t>
            </a:r>
            <a:r>
              <a:rPr lang="en-US" sz="2000" dirty="0">
                <a:solidFill>
                  <a:srgbClr val="CC0066"/>
                </a:solidFill>
              </a:rPr>
              <a:t>“</a:t>
            </a:r>
            <a:r>
              <a:rPr lang="en-US" sz="2000" i="1" dirty="0">
                <a:solidFill>
                  <a:srgbClr val="CC0066"/>
                </a:solidFill>
              </a:rPr>
              <a:t>probability that the lightest </a:t>
            </a:r>
            <a:r>
              <a:rPr lang="en-US" sz="2000" i="1" dirty="0" err="1">
                <a:solidFill>
                  <a:srgbClr val="CC0066"/>
                </a:solidFill>
              </a:rPr>
              <a:t>SuSy</a:t>
            </a:r>
            <a:r>
              <a:rPr lang="en-US" sz="2000" i="1" dirty="0">
                <a:solidFill>
                  <a:srgbClr val="CC0066"/>
                </a:solidFill>
              </a:rPr>
              <a:t> particle’s mass is less </a:t>
            </a:r>
            <a:r>
              <a:rPr lang="en-US" sz="2000" i="1" dirty="0" err="1">
                <a:solidFill>
                  <a:srgbClr val="CC0066"/>
                </a:solidFill>
              </a:rPr>
              <a:t>tha</a:t>
            </a:r>
            <a:r>
              <a:rPr lang="en-US" sz="2000" i="1" dirty="0">
                <a:solidFill>
                  <a:srgbClr val="CC0066"/>
                </a:solidFill>
              </a:rPr>
              <a:t> 1 </a:t>
            </a:r>
            <a:r>
              <a:rPr lang="en-US" sz="2000" i="1" dirty="0" err="1">
                <a:solidFill>
                  <a:srgbClr val="CC0066"/>
                </a:solidFill>
              </a:rPr>
              <a:t>TeV</a:t>
            </a:r>
            <a:r>
              <a:rPr lang="en-US" sz="2000" dirty="0">
                <a:solidFill>
                  <a:srgbClr val="CC0066"/>
                </a:solidFill>
              </a:rPr>
              <a:t>”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accent2"/>
                </a:solidFill>
              </a:rPr>
              <a:t>Bayesian</a:t>
            </a:r>
          </a:p>
          <a:p>
            <a:pPr lvl="1">
              <a:lnSpc>
                <a:spcPct val="80000"/>
              </a:lnSpc>
            </a:pPr>
            <a:r>
              <a:rPr lang="en-US" sz="2000" b="1" dirty="0"/>
              <a:t>Probability</a:t>
            </a:r>
            <a:r>
              <a:rPr lang="en-US" sz="2000" dirty="0"/>
              <a:t> measures </a:t>
            </a:r>
            <a:r>
              <a:rPr lang="en-US" sz="2000" dirty="0">
                <a:solidFill>
                  <a:schemeClr val="accent2"/>
                </a:solidFill>
              </a:rPr>
              <a:t>someone’s </a:t>
            </a:r>
            <a:r>
              <a:rPr lang="en-US" sz="2000" dirty="0"/>
              <a:t>the </a:t>
            </a:r>
            <a:r>
              <a:rPr lang="en-US" sz="2000" dirty="0">
                <a:solidFill>
                  <a:schemeClr val="accent2"/>
                </a:solidFill>
              </a:rPr>
              <a:t>degree of belief</a:t>
            </a:r>
            <a:r>
              <a:rPr lang="en-US" sz="2000" dirty="0"/>
              <a:t> that something is or will be true: </a:t>
            </a:r>
            <a:r>
              <a:rPr lang="en-US" sz="2000" dirty="0">
                <a:solidFill>
                  <a:srgbClr val="3333CC"/>
                </a:solidFill>
              </a:rPr>
              <a:t>would you bet?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be applied to most of unknown events (past, present, future):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solidFill>
                  <a:srgbClr val="CC0066"/>
                </a:solidFill>
              </a:rPr>
              <a:t>“</a:t>
            </a:r>
            <a:r>
              <a:rPr lang="en-US" sz="1800" i="1" dirty="0">
                <a:solidFill>
                  <a:srgbClr val="CC0066"/>
                </a:solidFill>
              </a:rPr>
              <a:t>Probability that </a:t>
            </a:r>
            <a:r>
              <a:rPr lang="en-US" sz="1800" i="1" dirty="0" err="1">
                <a:solidFill>
                  <a:srgbClr val="CC0066"/>
                </a:solidFill>
              </a:rPr>
              <a:t>Velociraptors</a:t>
            </a:r>
            <a:r>
              <a:rPr lang="en-US" sz="1800" i="1" dirty="0">
                <a:solidFill>
                  <a:srgbClr val="CC0066"/>
                </a:solidFill>
              </a:rPr>
              <a:t> hunted in groups</a:t>
            </a:r>
            <a:r>
              <a:rPr lang="en-US" sz="1800" dirty="0">
                <a:solidFill>
                  <a:srgbClr val="CC0066"/>
                </a:solidFill>
              </a:rPr>
              <a:t>”</a:t>
            </a:r>
          </a:p>
          <a:p>
            <a:pPr lvl="2">
              <a:lnSpc>
                <a:spcPct val="80000"/>
              </a:lnSpc>
            </a:pPr>
            <a:r>
              <a:rPr lang="en-US" sz="1800" i="1" dirty="0">
                <a:solidFill>
                  <a:srgbClr val="CC0066"/>
                </a:solidFill>
              </a:rPr>
              <a:t>“Probability that S.S.C Naples will win next championship” 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903CF6-075C-4B48-9521-7BDAE2E915D4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Repeatable experiments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7"/>
            <a:ext cx="5350550" cy="5157787"/>
          </a:xfrm>
        </p:spPr>
        <p:txBody>
          <a:bodyPr/>
          <a:lstStyle/>
          <a:p>
            <a:r>
              <a:rPr lang="en-US" sz="2000" dirty="0"/>
              <a:t>What’s the probability to </a:t>
            </a:r>
            <a:r>
              <a:rPr lang="en-US" sz="2000" dirty="0">
                <a:solidFill>
                  <a:srgbClr val="3333CC"/>
                </a:solidFill>
              </a:rPr>
              <a:t>extract one ace in a deck of cards</a:t>
            </a:r>
            <a:r>
              <a:rPr lang="en-US" sz="2000" dirty="0"/>
              <a:t>?</a:t>
            </a:r>
          </a:p>
          <a:p>
            <a:r>
              <a:rPr lang="en-US" sz="2000" dirty="0"/>
              <a:t>What is the probability to </a:t>
            </a:r>
            <a:r>
              <a:rPr lang="en-US" sz="2000" dirty="0">
                <a:solidFill>
                  <a:srgbClr val="3333CC"/>
                </a:solidFill>
              </a:rPr>
              <a:t>win a lottery</a:t>
            </a:r>
            <a:br>
              <a:rPr lang="en-US" sz="2000" dirty="0">
                <a:solidFill>
                  <a:srgbClr val="3333CC"/>
                </a:solidFill>
              </a:rPr>
            </a:br>
            <a:r>
              <a:rPr lang="en-US" sz="2000" dirty="0"/>
              <a:t>(or bingo, </a:t>
            </a:r>
            <a:r>
              <a:rPr lang="is-IS" sz="2000" dirty="0"/>
              <a:t>…)?</a:t>
            </a:r>
            <a:endParaRPr lang="en-US" sz="2000" dirty="0"/>
          </a:p>
          <a:p>
            <a:r>
              <a:rPr lang="en-US" sz="2000" dirty="0"/>
              <a:t>What is the probability that a </a:t>
            </a:r>
            <a:r>
              <a:rPr lang="en-US" sz="2000" dirty="0">
                <a:solidFill>
                  <a:srgbClr val="3333CC"/>
                </a:solidFill>
              </a:rPr>
              <a:t>pion is incorrectly identified as a </a:t>
            </a:r>
            <a:r>
              <a:rPr lang="en-US" sz="2000" dirty="0" err="1">
                <a:solidFill>
                  <a:srgbClr val="3333CC"/>
                </a:solidFill>
              </a:rPr>
              <a:t>muon</a:t>
            </a:r>
            <a:r>
              <a:rPr lang="en-US" sz="2000" dirty="0">
                <a:solidFill>
                  <a:srgbClr val="3333CC"/>
                </a:solidFill>
              </a:rPr>
              <a:t> </a:t>
            </a:r>
            <a:r>
              <a:rPr lang="en-US" sz="2000" dirty="0"/>
              <a:t>in CMS?</a:t>
            </a:r>
          </a:p>
          <a:p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3923">
            <a:off x="6186017" y="620858"/>
            <a:ext cx="972620" cy="1296827"/>
          </a:xfrm>
          <a:prstGeom prst="rect">
            <a:avLst/>
          </a:prstGeom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2824964"/>
            <a:ext cx="1723829" cy="191897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1412776"/>
            <a:ext cx="1746202" cy="1309651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88" y="3212976"/>
            <a:ext cx="3026544" cy="2940902"/>
          </a:xfrm>
          <a:prstGeom prst="rect">
            <a:avLst/>
          </a:prstGeom>
        </p:spPr>
      </p:pic>
      <p:sp>
        <p:nvSpPr>
          <p:cNvPr id="14" name="Segnaposto contenuto 2"/>
          <p:cNvSpPr txBox="1">
            <a:spLocks/>
          </p:cNvSpPr>
          <p:nvPr/>
        </p:nvSpPr>
        <p:spPr bwMode="auto">
          <a:xfrm>
            <a:off x="3029046" y="3212976"/>
            <a:ext cx="5719418" cy="302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dirty="0"/>
              <a:t>What is the probability</a:t>
            </a:r>
            <a:br>
              <a:rPr lang="en-US" sz="2000" dirty="0"/>
            </a:br>
            <a:r>
              <a:rPr lang="en-US" sz="2000" dirty="0"/>
              <a:t>that </a:t>
            </a:r>
            <a:r>
              <a:rPr lang="en-US" sz="2000" dirty="0">
                <a:solidFill>
                  <a:schemeClr val="accent2"/>
                </a:solidFill>
              </a:rPr>
              <a:t>a fluctuation in the </a:t>
            </a:r>
            <a:br>
              <a:rPr lang="en-US" sz="2000" dirty="0">
                <a:solidFill>
                  <a:schemeClr val="accent2"/>
                </a:solidFill>
              </a:rPr>
            </a:br>
            <a:r>
              <a:rPr lang="en-US" sz="2000" dirty="0">
                <a:solidFill>
                  <a:schemeClr val="accent2"/>
                </a:solidFill>
              </a:rPr>
              <a:t>background can produce a</a:t>
            </a:r>
            <a:br>
              <a:rPr lang="en-US" sz="2000" dirty="0">
                <a:solidFill>
                  <a:schemeClr val="accent2"/>
                </a:solidFill>
              </a:rPr>
            </a:br>
            <a:r>
              <a:rPr lang="en-US" sz="2000" dirty="0">
                <a:solidFill>
                  <a:schemeClr val="accent2"/>
                </a:solidFill>
              </a:rPr>
              <a:t>peak </a:t>
            </a:r>
            <a:r>
              <a:rPr lang="en-US" sz="2000" dirty="0"/>
              <a:t>in the </a:t>
            </a:r>
            <a:r>
              <a:rPr lang="en-US" sz="2000" dirty="0" err="1">
                <a:latin typeface="+mj-lt"/>
              </a:rPr>
              <a:t>γγ</a:t>
            </a:r>
            <a:r>
              <a:rPr lang="en-US" sz="2000" dirty="0"/>
              <a:t> spectrum with a </a:t>
            </a:r>
            <a:br>
              <a:rPr lang="en-US" sz="2000" dirty="0"/>
            </a:br>
            <a:r>
              <a:rPr lang="en-US" sz="2000" dirty="0"/>
              <a:t>magnitude at least equal to what </a:t>
            </a:r>
            <a:br>
              <a:rPr lang="en-US" sz="2000" dirty="0"/>
            </a:br>
            <a:r>
              <a:rPr lang="en-US" sz="2000" dirty="0"/>
              <a:t>has been observed by ATLAS?</a:t>
            </a:r>
          </a:p>
          <a:p>
            <a:r>
              <a:rPr lang="en-US" sz="2000" b="1" dirty="0"/>
              <a:t>Note</a:t>
            </a:r>
            <a:r>
              <a:rPr lang="en-US" sz="2000" dirty="0"/>
              <a:t>: different question </a:t>
            </a:r>
            <a:r>
              <a:rPr lang="en-US" sz="2000" dirty="0" err="1"/>
              <a:t>w.r.t</a:t>
            </a:r>
            <a:r>
              <a:rPr lang="en-US" sz="2000" dirty="0"/>
              <a:t>.: </a:t>
            </a:r>
            <a:r>
              <a:rPr lang="en-US" sz="2000" dirty="0">
                <a:solidFill>
                  <a:srgbClr val="810D00"/>
                </a:solidFill>
              </a:rPr>
              <a:t>what is the probability that the peak is due to a background fluctuation?</a:t>
            </a:r>
            <a:r>
              <a:rPr lang="en-US" sz="2000" dirty="0">
                <a:solidFill>
                  <a:srgbClr val="800000"/>
                </a:solidFill>
              </a:rPr>
              <a:t> </a:t>
            </a:r>
            <a:r>
              <a:rPr lang="en-US" sz="2000" dirty="0"/>
              <a:t>(non repeatable!)</a:t>
            </a:r>
          </a:p>
        </p:txBody>
      </p:sp>
    </p:spTree>
    <p:extLst>
      <p:ext uri="{BB962C8B-B14F-4D97-AF65-F5344CB8AC3E}">
        <p14:creationId xmlns:p14="http://schemas.microsoft.com/office/powerpoint/2010/main" val="689329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2"/>
          <p:cNvSpPr txBox="1">
            <a:spLocks/>
          </p:cNvSpPr>
          <p:nvPr/>
        </p:nvSpPr>
        <p:spPr bwMode="auto">
          <a:xfrm>
            <a:off x="4313893" y="3831294"/>
            <a:ext cx="4369352" cy="260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dirty="0"/>
              <a:t>More in general, </a:t>
            </a:r>
            <a:br>
              <a:rPr lang="en-US" sz="2000" dirty="0"/>
            </a:br>
            <a:r>
              <a:rPr lang="en-US" sz="2000" dirty="0"/>
              <a:t>it’s about </a:t>
            </a:r>
            <a:r>
              <a:rPr lang="en-US" sz="2000" dirty="0">
                <a:solidFill>
                  <a:srgbClr val="800000"/>
                </a:solidFill>
              </a:rPr>
              <a:t>unknown events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What is the probability that </a:t>
            </a:r>
            <a:r>
              <a:rPr lang="en-US" sz="1800" dirty="0">
                <a:solidFill>
                  <a:schemeClr val="accent2"/>
                </a:solidFill>
              </a:rPr>
              <a:t>dark matter is made of particles heavier than 1 </a:t>
            </a:r>
            <a:r>
              <a:rPr lang="en-US" sz="1800" dirty="0" err="1">
                <a:solidFill>
                  <a:schemeClr val="accent2"/>
                </a:solidFill>
              </a:rPr>
              <a:t>TeV</a:t>
            </a:r>
            <a:r>
              <a:rPr lang="en-US" sz="1800" dirty="0"/>
              <a:t>?</a:t>
            </a:r>
          </a:p>
          <a:p>
            <a:pPr lvl="1"/>
            <a:r>
              <a:rPr lang="en-US" sz="1800" dirty="0"/>
              <a:t>What is the probability that </a:t>
            </a:r>
            <a:r>
              <a:rPr lang="en-US" sz="1800" dirty="0">
                <a:solidFill>
                  <a:schemeClr val="accent2"/>
                </a:solidFill>
              </a:rPr>
              <a:t>climate changes are mainly due to human intervention</a:t>
            </a:r>
            <a:r>
              <a:rPr lang="en-US" sz="1800" dirty="0"/>
              <a:t>?</a:t>
            </a:r>
            <a:endParaRPr lang="en-US" sz="20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 repeatable claims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125537"/>
            <a:ext cx="4894312" cy="5157787"/>
          </a:xfrm>
        </p:spPr>
        <p:txBody>
          <a:bodyPr/>
          <a:lstStyle/>
          <a:p>
            <a:r>
              <a:rPr lang="en-US" sz="2000" dirty="0"/>
              <a:t>Could be about </a:t>
            </a:r>
            <a:r>
              <a:rPr lang="en-US" sz="2000" dirty="0">
                <a:solidFill>
                  <a:srgbClr val="810D00"/>
                </a:solidFill>
              </a:rPr>
              <a:t>future events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what is the probability that</a:t>
            </a:r>
            <a:r>
              <a:rPr lang="en-US" sz="1800" dirty="0">
                <a:solidFill>
                  <a:srgbClr val="3333CC"/>
                </a:solidFill>
              </a:rPr>
              <a:t> tomorrow it will rain in Geneva</a:t>
            </a:r>
            <a:r>
              <a:rPr lang="en-US" sz="1800" dirty="0"/>
              <a:t>?</a:t>
            </a:r>
          </a:p>
          <a:p>
            <a:pPr lvl="1"/>
            <a:r>
              <a:rPr lang="en-US" sz="1800" dirty="0"/>
              <a:t>what’s the probability that </a:t>
            </a:r>
            <a:r>
              <a:rPr lang="en-US" sz="1800" dirty="0">
                <a:solidFill>
                  <a:schemeClr val="accent2"/>
                </a:solidFill>
              </a:rPr>
              <a:t>your favorite team will win next championship</a:t>
            </a:r>
            <a:r>
              <a:rPr lang="en-US" sz="1800" dirty="0"/>
              <a:t>?</a:t>
            </a:r>
          </a:p>
          <a:p>
            <a:r>
              <a:rPr lang="en-US" sz="2000" dirty="0"/>
              <a:t>But also </a:t>
            </a:r>
            <a:r>
              <a:rPr lang="en-US" sz="2000" dirty="0">
                <a:solidFill>
                  <a:srgbClr val="810D00"/>
                </a:solidFill>
              </a:rPr>
              <a:t>past events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What’s the probability that </a:t>
            </a:r>
            <a:r>
              <a:rPr lang="en-US" sz="1800" dirty="0">
                <a:solidFill>
                  <a:schemeClr val="accent2"/>
                </a:solidFill>
              </a:rPr>
              <a:t>dinosaurs went extinct because of an asteroid</a:t>
            </a:r>
            <a:r>
              <a:rPr lang="en-US" sz="1800" dirty="0"/>
              <a:t>?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141" y="2602720"/>
            <a:ext cx="2088000" cy="1566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4004035"/>
            <a:ext cx="2284564" cy="164815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90" y="5347562"/>
            <a:ext cx="2618418" cy="133592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5"/>
          <a:srcRect b="13331"/>
          <a:stretch/>
        </p:blipFill>
        <p:spPr>
          <a:xfrm>
            <a:off x="5491240" y="36716"/>
            <a:ext cx="3652760" cy="1480015"/>
          </a:xfrm>
          <a:prstGeom prst="rect">
            <a:avLst/>
          </a:prstGeom>
        </p:spPr>
      </p:pic>
      <p:sp>
        <p:nvSpPr>
          <p:cNvPr id="15" name="Rettangolo arrotondato 14"/>
          <p:cNvSpPr/>
          <p:nvPr/>
        </p:nvSpPr>
        <p:spPr bwMode="auto">
          <a:xfrm>
            <a:off x="7558453" y="0"/>
            <a:ext cx="469535" cy="1516731"/>
          </a:xfrm>
          <a:prstGeom prst="roundRect">
            <a:avLst/>
          </a:prstGeom>
          <a:noFill/>
          <a:ln w="28575" cap="flat" cmpd="sng" algn="ctr">
            <a:solidFill>
              <a:srgbClr val="08663B">
                <a:alpha val="52157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64514" name="Picture 2" descr="Immagine correlata">
            <a:extLst>
              <a:ext uri="{FF2B5EF4-FFF2-40B4-BE49-F238E27FC236}">
                <a16:creationId xmlns:a16="http://schemas.microsoft.com/office/drawing/2014/main" id="{CACFD2D7-D32C-3E47-B581-7AEEFF016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240" y="1638892"/>
            <a:ext cx="1984416" cy="13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131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Classical probability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25537"/>
            <a:ext cx="5867400" cy="5157787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en-US" sz="2400" i="1" dirty="0">
                <a:latin typeface="Times New Roman" charset="0"/>
              </a:rPr>
              <a:t>“The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theory of chance</a:t>
            </a:r>
            <a:r>
              <a:rPr lang="en-US" sz="2400" i="1" dirty="0">
                <a:latin typeface="Times New Roman" charset="0"/>
              </a:rPr>
              <a:t> consists in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reducing all the events of the same kind to a certain number of cases </a:t>
            </a:r>
            <a:r>
              <a:rPr lang="en-US" sz="2400" i="1" u="sng" dirty="0">
                <a:solidFill>
                  <a:schemeClr val="accent2"/>
                </a:solidFill>
                <a:latin typeface="Times New Roman" charset="0"/>
              </a:rPr>
              <a:t>equally possible</a:t>
            </a:r>
            <a:r>
              <a:rPr lang="en-US" sz="2400" i="1" dirty="0">
                <a:latin typeface="Times New Roman" charset="0"/>
              </a:rPr>
              <a:t>, that is to say, to such as we may be equally undecided about in regard to their existence, and in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determining the number of cases favorable to the event</a:t>
            </a:r>
            <a:r>
              <a:rPr lang="en-US" sz="2400" i="1" dirty="0">
                <a:latin typeface="Times New Roman" charset="0"/>
              </a:rPr>
              <a:t> whose </a:t>
            </a:r>
            <a:r>
              <a:rPr lang="en-US" sz="2400" i="1" u="sng" dirty="0">
                <a:solidFill>
                  <a:schemeClr val="accent2"/>
                </a:solidFill>
                <a:latin typeface="Times New Roman" charset="0"/>
              </a:rPr>
              <a:t>probability</a:t>
            </a:r>
            <a:r>
              <a:rPr lang="en-US" sz="2400" i="1" dirty="0">
                <a:latin typeface="Times New Roman" charset="0"/>
              </a:rPr>
              <a:t> is sought. The ratio of this number to that of all the cases possible is the measure of this probability, which is thus simply a fraction whose numerator is the number of favorable cases and whose denominator is the number of all the cases possible.”</a:t>
            </a:r>
            <a:r>
              <a:rPr lang="en-US" sz="2400" i="1" dirty="0"/>
              <a:t>	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CF2A60-27F6-6746-83DC-530C7EDF6ACD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  <p:pic>
        <p:nvPicPr>
          <p:cNvPr id="2048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4325" y="1179513"/>
            <a:ext cx="2000250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Text Box 5"/>
          <p:cNvSpPr txBox="1">
            <a:spLocks noChangeArrowheads="1"/>
          </p:cNvSpPr>
          <p:nvPr/>
        </p:nvSpPr>
        <p:spPr bwMode="auto">
          <a:xfrm>
            <a:off x="2771775" y="5229225"/>
            <a:ext cx="4057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Arial" charset="0"/>
              </a:rPr>
              <a:t>Pierre-Simon Laplace,</a:t>
            </a:r>
          </a:p>
          <a:p>
            <a:r>
              <a:rPr lang="en-US" sz="1800" i="1">
                <a:latin typeface="Arial" charset="0"/>
              </a:rPr>
              <a:t>A Philosophical Essay on Probabilities</a:t>
            </a:r>
            <a:endParaRPr lang="en-US" sz="1800">
              <a:latin typeface="Arial" charset="0"/>
            </a:endParaRPr>
          </a:p>
        </p:txBody>
      </p:sp>
      <p:sp>
        <p:nvSpPr>
          <p:cNvPr id="20489" name="Text Box 6"/>
          <p:cNvSpPr txBox="1">
            <a:spLocks noChangeArrowheads="1"/>
          </p:cNvSpPr>
          <p:nvPr/>
        </p:nvSpPr>
        <p:spPr bwMode="auto">
          <a:xfrm>
            <a:off x="6784975" y="3978275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0490" name="Text Box 7"/>
          <p:cNvSpPr txBox="1">
            <a:spLocks noChangeArrowheads="1"/>
          </p:cNvSpPr>
          <p:nvPr/>
        </p:nvSpPr>
        <p:spPr bwMode="auto">
          <a:xfrm>
            <a:off x="6935788" y="3933825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/>
              <a:t>Pierre Simon Laplace</a:t>
            </a:r>
          </a:p>
          <a:p>
            <a:pPr algn="ctr"/>
            <a:r>
              <a:rPr lang="en-US" sz="1200" i="1"/>
              <a:t>(1749-1827)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Classical Probability</a:t>
            </a:r>
          </a:p>
        </p:txBody>
      </p:sp>
      <p:sp>
        <p:nvSpPr>
          <p:cNvPr id="215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Assumes all accessible cases are </a:t>
            </a:r>
            <a:r>
              <a:rPr lang="en-US" sz="2000" i="1"/>
              <a:t>equally probable</a:t>
            </a:r>
          </a:p>
          <a:p>
            <a:pPr>
              <a:lnSpc>
                <a:spcPct val="80000"/>
              </a:lnSpc>
            </a:pPr>
            <a:r>
              <a:rPr lang="en-US" sz="2000"/>
              <a:t>This analysis is rigorously </a:t>
            </a:r>
            <a:r>
              <a:rPr lang="en-US" sz="2000" b="1">
                <a:solidFill>
                  <a:schemeClr val="accent2"/>
                </a:solidFill>
              </a:rPr>
              <a:t>valid on discrete cases only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Problems in continuous cases (</a:t>
            </a:r>
            <a:r>
              <a:rPr lang="en-US" sz="1800">
                <a:sym typeface="Wingdings" charset="2"/>
              </a:rPr>
              <a:t> Bertrand’s paradox)</a:t>
            </a:r>
            <a:endParaRPr lang="en-US" sz="1800" baseline="30000">
              <a:solidFill>
                <a:schemeClr val="bg2"/>
              </a:solidFill>
            </a:endParaRPr>
          </a:p>
        </p:txBody>
      </p:sp>
      <p:sp>
        <p:nvSpPr>
          <p:cNvPr id="1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C393B-CC1F-2347-96CB-A001D9E59776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sp>
        <p:nvSpPr>
          <p:cNvPr id="21509" name="AutoShape 9"/>
          <p:cNvSpPr>
            <a:spLocks noChangeArrowheads="1"/>
          </p:cNvSpPr>
          <p:nvPr/>
        </p:nvSpPr>
        <p:spPr bwMode="auto">
          <a:xfrm>
            <a:off x="971550" y="2132013"/>
            <a:ext cx="6913563" cy="1296987"/>
          </a:xfrm>
          <a:prstGeom prst="roundRect">
            <a:avLst>
              <a:gd name="adj" fmla="val 12486"/>
            </a:avLst>
          </a:prstGeom>
          <a:solidFill>
            <a:schemeClr val="accent1">
              <a:alpha val="30196"/>
            </a:schemeClr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512" name="Text Box 5"/>
          <p:cNvSpPr txBox="1">
            <a:spLocks noChangeArrowheads="1"/>
          </p:cNvSpPr>
          <p:nvPr/>
        </p:nvSpPr>
        <p:spPr bwMode="auto">
          <a:xfrm>
            <a:off x="1166813" y="2559050"/>
            <a:ext cx="2124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Arial" charset="0"/>
              </a:rPr>
              <a:t>Probability   = </a:t>
            </a:r>
          </a:p>
        </p:txBody>
      </p:sp>
      <p:sp>
        <p:nvSpPr>
          <p:cNvPr id="21513" name="Text Box 6"/>
          <p:cNvSpPr txBox="1">
            <a:spLocks noChangeArrowheads="1"/>
          </p:cNvSpPr>
          <p:nvPr/>
        </p:nvSpPr>
        <p:spPr bwMode="auto">
          <a:xfrm>
            <a:off x="3629025" y="2179638"/>
            <a:ext cx="382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Arial" charset="0"/>
              </a:rPr>
              <a:t>Number of favorable cases</a:t>
            </a:r>
          </a:p>
        </p:txBody>
      </p:sp>
      <p:sp>
        <p:nvSpPr>
          <p:cNvPr id="21514" name="Text Box 7"/>
          <p:cNvSpPr txBox="1">
            <a:spLocks noChangeArrowheads="1"/>
          </p:cNvSpPr>
          <p:nvPr/>
        </p:nvSpPr>
        <p:spPr bwMode="auto">
          <a:xfrm>
            <a:off x="3968750" y="2971800"/>
            <a:ext cx="314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Arial" charset="0"/>
              </a:rPr>
              <a:t>Number of total cases</a:t>
            </a:r>
          </a:p>
        </p:txBody>
      </p:sp>
      <p:sp>
        <p:nvSpPr>
          <p:cNvPr id="21515" name="Line 8"/>
          <p:cNvSpPr>
            <a:spLocks noChangeShapeType="1"/>
          </p:cNvSpPr>
          <p:nvPr/>
        </p:nvSpPr>
        <p:spPr bwMode="auto">
          <a:xfrm>
            <a:off x="3490913" y="2827338"/>
            <a:ext cx="41052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16" name="Picture 13"/>
          <p:cNvPicPr>
            <a:picLocks noChangeAspect="1" noChangeArrowheads="1"/>
          </p:cNvPicPr>
          <p:nvPr/>
        </p:nvPicPr>
        <p:blipFill>
          <a:blip r:embed="rId2"/>
          <a:srcRect r="877"/>
          <a:stretch>
            <a:fillRect/>
          </a:stretch>
        </p:blipFill>
        <p:spPr bwMode="auto">
          <a:xfrm>
            <a:off x="598488" y="4062413"/>
            <a:ext cx="2376487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7" name="Picture 17"/>
          <p:cNvPicPr>
            <a:picLocks noChangeAspect="1" noChangeArrowheads="1"/>
          </p:cNvPicPr>
          <p:nvPr/>
        </p:nvPicPr>
        <p:blipFill>
          <a:blip r:embed="rId3"/>
          <a:srcRect l="1604" t="7109" r="8417" b="4739"/>
          <a:stretch>
            <a:fillRect/>
          </a:stretch>
        </p:blipFill>
        <p:spPr bwMode="auto">
          <a:xfrm>
            <a:off x="5700713" y="4533900"/>
            <a:ext cx="1247775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8" name="Picture 18"/>
          <p:cNvPicPr>
            <a:picLocks noChangeAspect="1" noChangeArrowheads="1"/>
          </p:cNvPicPr>
          <p:nvPr/>
        </p:nvPicPr>
        <p:blipFill>
          <a:blip r:embed="rId4"/>
          <a:srcRect l="2725" t="5487" r="7356"/>
          <a:stretch>
            <a:fillRect/>
          </a:stretch>
        </p:blipFill>
        <p:spPr bwMode="auto">
          <a:xfrm>
            <a:off x="7275513" y="4076700"/>
            <a:ext cx="104775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Text Box 20"/>
          <p:cNvSpPr txBox="1">
            <a:spLocks noChangeArrowheads="1"/>
          </p:cNvSpPr>
          <p:nvPr/>
        </p:nvSpPr>
        <p:spPr bwMode="auto">
          <a:xfrm>
            <a:off x="1276350" y="3629025"/>
            <a:ext cx="993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P = 1/2</a:t>
            </a:r>
          </a:p>
        </p:txBody>
      </p:sp>
      <p:sp>
        <p:nvSpPr>
          <p:cNvPr id="21520" name="Text Box 21"/>
          <p:cNvSpPr txBox="1">
            <a:spLocks noChangeArrowheads="1"/>
          </p:cNvSpPr>
          <p:nvPr/>
        </p:nvSpPr>
        <p:spPr bwMode="auto">
          <a:xfrm>
            <a:off x="5811838" y="5643563"/>
            <a:ext cx="1135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P = 1/10</a:t>
            </a:r>
          </a:p>
        </p:txBody>
      </p:sp>
      <p:sp>
        <p:nvSpPr>
          <p:cNvPr id="21521" name="Text Box 22"/>
          <p:cNvSpPr txBox="1">
            <a:spLocks noChangeArrowheads="1"/>
          </p:cNvSpPr>
          <p:nvPr/>
        </p:nvSpPr>
        <p:spPr bwMode="auto">
          <a:xfrm>
            <a:off x="7424738" y="5243513"/>
            <a:ext cx="993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P = 1/4</a:t>
            </a:r>
          </a:p>
        </p:txBody>
      </p:sp>
      <p:pic>
        <p:nvPicPr>
          <p:cNvPr id="21522" name="Picture 25"/>
          <p:cNvPicPr>
            <a:picLocks noChangeAspect="1" noChangeArrowheads="1"/>
          </p:cNvPicPr>
          <p:nvPr/>
        </p:nvPicPr>
        <p:blipFill>
          <a:blip r:embed="rId5"/>
          <a:srcRect l="5072" b="3380"/>
          <a:stretch>
            <a:fillRect/>
          </a:stretch>
        </p:blipFill>
        <p:spPr bwMode="auto">
          <a:xfrm>
            <a:off x="3517900" y="3665538"/>
            <a:ext cx="136683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3" name="Text Box 26"/>
          <p:cNvSpPr txBox="1">
            <a:spLocks noChangeArrowheads="1"/>
          </p:cNvSpPr>
          <p:nvPr/>
        </p:nvSpPr>
        <p:spPr bwMode="auto">
          <a:xfrm>
            <a:off x="4584700" y="3606800"/>
            <a:ext cx="14398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 charset="0"/>
              </a:rPr>
              <a:t>P = 1/6 </a:t>
            </a:r>
            <a:br>
              <a:rPr lang="en-US" sz="2000">
                <a:solidFill>
                  <a:schemeClr val="accent2"/>
                </a:solidFill>
                <a:latin typeface="Arial" charset="0"/>
              </a:rPr>
            </a:br>
            <a:r>
              <a:rPr lang="en-US" sz="2000">
                <a:solidFill>
                  <a:schemeClr val="accent2"/>
                </a:solidFill>
                <a:latin typeface="Arial" charset="0"/>
              </a:rPr>
              <a:t>(each dice)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What about something like this?</a:t>
            </a:r>
          </a:p>
        </p:txBody>
      </p:sp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1A14CD2F-504A-EE4D-AF64-523DD5AC1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4D92A-033E-864C-AE33-F2B097339B82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  <p:pic>
        <p:nvPicPr>
          <p:cNvPr id="22534" name="Picture 5" descr="CMS - p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981075"/>
            <a:ext cx="7559675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 Box 6"/>
          <p:cNvSpPr txBox="1">
            <a:spLocks noChangeArrowheads="1"/>
          </p:cNvSpPr>
          <p:nvPr/>
        </p:nvSpPr>
        <p:spPr bwMode="auto">
          <a:xfrm>
            <a:off x="4427538" y="1052513"/>
            <a:ext cx="3679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rial" charset="0"/>
              </a:rPr>
              <a:t>We should move a bit further…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 descr="two_dic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053" y="2019658"/>
            <a:ext cx="3600400" cy="2441650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 l="5072" b="3380"/>
          <a:stretch>
            <a:fillRect/>
          </a:stretch>
        </p:blipFill>
        <p:spPr bwMode="auto">
          <a:xfrm>
            <a:off x="275407" y="2196702"/>
            <a:ext cx="136683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cases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chemeClr val="accent2"/>
                </a:solidFill>
              </a:rPr>
              <a:t>Composite cases </a:t>
            </a:r>
            <a:r>
              <a:rPr lang="en-US" sz="2000" dirty="0"/>
              <a:t>are managed via </a:t>
            </a:r>
            <a:r>
              <a:rPr lang="en-US" sz="2000" dirty="0">
                <a:solidFill>
                  <a:srgbClr val="3333CC"/>
                </a:solidFill>
              </a:rPr>
              <a:t>combinatorial analysis</a:t>
            </a:r>
          </a:p>
          <a:p>
            <a:r>
              <a:rPr lang="en-US" sz="2000" dirty="0"/>
              <a:t>Reduce the (composite) event of interest into elementary equiprobable events (</a:t>
            </a:r>
            <a:r>
              <a:rPr lang="en-US" sz="2000" dirty="0">
                <a:solidFill>
                  <a:srgbClr val="3333CC"/>
                </a:solidFill>
              </a:rPr>
              <a:t>sample space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Statements about an </a:t>
            </a:r>
            <a:r>
              <a:rPr lang="en-US" sz="2000" dirty="0">
                <a:solidFill>
                  <a:srgbClr val="3333CC"/>
                </a:solidFill>
              </a:rPr>
              <a:t>event </a:t>
            </a:r>
            <a:r>
              <a:rPr lang="en-US" sz="2000" dirty="0"/>
              <a:t>can be defined via set algebra</a:t>
            </a:r>
          </a:p>
          <a:p>
            <a:pPr lvl="1"/>
            <a:r>
              <a:rPr lang="en-US" sz="1600" b="1" dirty="0">
                <a:latin typeface="Courier New" charset="0"/>
                <a:sym typeface="Symbol" charset="2"/>
              </a:rPr>
              <a:t>and</a:t>
            </a:r>
            <a:r>
              <a:rPr lang="en-US" sz="1600" dirty="0">
                <a:sym typeface="Symbol" charset="2"/>
              </a:rPr>
              <a:t>/</a:t>
            </a:r>
            <a:r>
              <a:rPr lang="en-US" sz="1600" b="1" dirty="0">
                <a:latin typeface="Courier New" charset="0"/>
                <a:sym typeface="Symbol" charset="2"/>
              </a:rPr>
              <a:t>or</a:t>
            </a:r>
            <a:r>
              <a:rPr lang="en-US" sz="1600" dirty="0">
                <a:sym typeface="Symbol" charset="2"/>
              </a:rPr>
              <a:t>/</a:t>
            </a:r>
            <a:r>
              <a:rPr lang="en-US" sz="1600" b="1" dirty="0">
                <a:latin typeface="Courier New" charset="0"/>
                <a:sym typeface="Symbol" charset="2"/>
              </a:rPr>
              <a:t>not</a:t>
            </a:r>
            <a:r>
              <a:rPr lang="en-US" sz="1600" dirty="0">
                <a:sym typeface="Symbol" charset="2"/>
              </a:rPr>
              <a:t>  ⇒ intersection/union/complement</a:t>
            </a:r>
          </a:p>
          <a:p>
            <a:pPr lvl="1"/>
            <a:endParaRPr lang="en-US" sz="1400" dirty="0">
              <a:sym typeface="Symbol" charset="2"/>
            </a:endParaRPr>
          </a:p>
          <a:p>
            <a:pPr lvl="1"/>
            <a:endParaRPr lang="en-US" sz="1400" dirty="0">
              <a:sym typeface="Symbol" charset="2"/>
            </a:endParaRPr>
          </a:p>
          <a:p>
            <a:pPr lvl="1"/>
            <a:r>
              <a:rPr lang="en-US" sz="1600" dirty="0">
                <a:sym typeface="Symbol" charset="2"/>
              </a:rPr>
              <a:t>E.g.:</a:t>
            </a:r>
          </a:p>
          <a:p>
            <a:pPr marL="457200" lvl="1" indent="0">
              <a:buNone/>
            </a:pPr>
            <a:endParaRPr lang="en-US" sz="2800" dirty="0">
              <a:solidFill>
                <a:srgbClr val="262699"/>
              </a:solidFill>
              <a:latin typeface="Times New Roman"/>
              <a:cs typeface="Times New Roman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  <p:sp>
        <p:nvSpPr>
          <p:cNvPr id="11" name="Freccia bidirezionale verticale 10"/>
          <p:cNvSpPr/>
          <p:nvPr/>
        </p:nvSpPr>
        <p:spPr bwMode="auto">
          <a:xfrm>
            <a:off x="4311372" y="5393745"/>
            <a:ext cx="1080120" cy="504000"/>
          </a:xfrm>
          <a:prstGeom prst="upDownArrow">
            <a:avLst>
              <a:gd name="adj1" fmla="val 51704"/>
              <a:gd name="adj2" fmla="val 31897"/>
            </a:avLst>
          </a:prstGeom>
          <a:solidFill>
            <a:srgbClr val="AEF0DF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771225" y="5028105"/>
            <a:ext cx="41604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charset="2"/>
              </a:rPr>
              <a:t>“</a:t>
            </a:r>
            <a:r>
              <a:rPr lang="en-US" i="1" dirty="0">
                <a:sym typeface="Symbol" charset="2"/>
              </a:rPr>
              <a:t>sum of two dice is even </a:t>
            </a:r>
            <a:r>
              <a:rPr lang="en-US" i="1" dirty="0">
                <a:solidFill>
                  <a:srgbClr val="262699"/>
                </a:solidFill>
                <a:sym typeface="Symbol" charset="2"/>
              </a:rPr>
              <a:t>and</a:t>
            </a:r>
            <a:r>
              <a:rPr lang="en-US" i="1" dirty="0">
                <a:sym typeface="Symbol" charset="2"/>
              </a:rPr>
              <a:t> greater than four</a:t>
            </a:r>
            <a:r>
              <a:rPr lang="en-US" dirty="0">
                <a:sym typeface="Symbol" charset="2"/>
              </a:rPr>
              <a:t>”</a:t>
            </a:r>
            <a:endParaRPr lang="en-US" dirty="0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1629544" y="2772965"/>
            <a:ext cx="647700" cy="935037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>
              <a:alpha val="30196"/>
            </a:schemeClr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380932" y="2338783"/>
            <a:ext cx="256222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Arial" charset="0"/>
              </a:rPr>
              <a:t>E.g</a:t>
            </a:r>
            <a:r>
              <a:rPr lang="en-US" dirty="0">
                <a:latin typeface="Arial" charset="0"/>
              </a:rPr>
              <a:t>: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solidFill>
                  <a:schemeClr val="accent2"/>
                </a:solidFill>
              </a:rPr>
              <a:t>2 = {(1,1)}</a:t>
            </a:r>
          </a:p>
          <a:p>
            <a:r>
              <a:rPr lang="en-US" dirty="0">
                <a:solidFill>
                  <a:schemeClr val="accent2"/>
                </a:solidFill>
              </a:rPr>
              <a:t>3 = {(1,2), (2,1)}</a:t>
            </a:r>
          </a:p>
          <a:p>
            <a:r>
              <a:rPr lang="en-US" dirty="0">
                <a:solidFill>
                  <a:schemeClr val="accent2"/>
                </a:solidFill>
              </a:rPr>
              <a:t>4 = {(1,3), (2,2), (3,1)}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5 = {(1,4), (2,3), (3,2), (4,1)}</a:t>
            </a:r>
          </a:p>
          <a:p>
            <a:r>
              <a:rPr lang="en-US" dirty="0">
                <a:latin typeface="Arial" charset="0"/>
              </a:rPr>
              <a:t>etc. …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484438" y="5924830"/>
            <a:ext cx="47339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{(d</a:t>
            </a:r>
            <a:r>
              <a:rPr lang="en-US" baseline="-25000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1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, d</a:t>
            </a:r>
            <a:r>
              <a:rPr lang="en-US" baseline="-25000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2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): mod(d</a:t>
            </a:r>
            <a:r>
              <a:rPr lang="en-US" baseline="-25000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1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 + d</a:t>
            </a:r>
            <a:r>
              <a:rPr lang="en-US" baseline="-25000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2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, 2) = 0} 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∩ </a:t>
            </a:r>
            <a:r>
              <a:rPr lang="is-IS" dirty="0">
                <a:solidFill>
                  <a:schemeClr val="accent2"/>
                </a:solidFill>
                <a:latin typeface="Times New Roman"/>
                <a:cs typeface="Times New Roman"/>
              </a:rPr>
              <a:t>{(d</a:t>
            </a:r>
            <a:r>
              <a:rPr lang="is-IS" baseline="-25000" dirty="0">
                <a:solidFill>
                  <a:schemeClr val="accent2"/>
                </a:solidFill>
                <a:latin typeface="Times New Roman"/>
                <a:cs typeface="Times New Roman"/>
              </a:rPr>
              <a:t>1</a:t>
            </a:r>
            <a:r>
              <a:rPr lang="is-IS" dirty="0">
                <a:solidFill>
                  <a:schemeClr val="accent2"/>
                </a:solidFill>
                <a:latin typeface="Times New Roman"/>
                <a:cs typeface="Times New Roman"/>
              </a:rPr>
              <a:t>, d</a:t>
            </a:r>
            <a:r>
              <a:rPr lang="is-IS" baseline="-25000" dirty="0">
                <a:solidFill>
                  <a:schemeClr val="accent2"/>
                </a:solidFill>
                <a:latin typeface="Times New Roman"/>
                <a:cs typeface="Times New Roman"/>
              </a:rPr>
              <a:t>2</a:t>
            </a:r>
            <a:r>
              <a:rPr lang="is-IS" dirty="0">
                <a:solidFill>
                  <a:schemeClr val="accent2"/>
                </a:solidFill>
                <a:latin typeface="Times New Roman"/>
                <a:cs typeface="Times New Roman"/>
              </a:rPr>
              <a:t>): d</a:t>
            </a:r>
            <a:r>
              <a:rPr lang="is-IS" baseline="-25000" dirty="0">
                <a:solidFill>
                  <a:schemeClr val="accent2"/>
                </a:solidFill>
                <a:latin typeface="Times New Roman"/>
                <a:cs typeface="Times New Roman"/>
              </a:rPr>
              <a:t>1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 </a:t>
            </a:r>
            <a:r>
              <a:rPr lang="is-IS" dirty="0">
                <a:solidFill>
                  <a:schemeClr val="accent2"/>
                </a:solidFill>
                <a:latin typeface="Times New Roman"/>
                <a:cs typeface="Times New Roman"/>
              </a:rPr>
              <a:t>+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  <a:sym typeface="Symbol" charset="2"/>
              </a:rPr>
              <a:t> </a:t>
            </a:r>
            <a:r>
              <a:rPr lang="is-IS" dirty="0">
                <a:solidFill>
                  <a:schemeClr val="accent2"/>
                </a:solidFill>
                <a:latin typeface="Times New Roman"/>
                <a:cs typeface="Times New Roman"/>
              </a:rPr>
              <a:t>d</a:t>
            </a:r>
            <a:r>
              <a:rPr lang="is-IS" baseline="-25000" dirty="0">
                <a:solidFill>
                  <a:schemeClr val="accent2"/>
                </a:solidFill>
                <a:latin typeface="Times New Roman"/>
                <a:cs typeface="Times New Roman"/>
              </a:rPr>
              <a:t>2</a:t>
            </a:r>
            <a:r>
              <a:rPr lang="is-IS" dirty="0">
                <a:solidFill>
                  <a:schemeClr val="accent2"/>
                </a:solidFill>
                <a:latin typeface="Times New Roman"/>
                <a:cs typeface="Times New Roman"/>
              </a:rPr>
              <a:t> &gt; 4} </a:t>
            </a:r>
            <a:endParaRPr lang="en-US" sz="2800" dirty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14" name="AutoShape 31"/>
          <p:cNvSpPr>
            <a:spLocks/>
          </p:cNvSpPr>
          <p:nvPr/>
        </p:nvSpPr>
        <p:spPr bwMode="auto">
          <a:xfrm>
            <a:off x="2169887" y="5011778"/>
            <a:ext cx="215900" cy="1295400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10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5"/>
          <p:cNvPicPr>
            <a:picLocks noChangeAspect="1" noChangeArrowheads="1"/>
          </p:cNvPicPr>
          <p:nvPr/>
        </p:nvPicPr>
        <p:blipFill>
          <a:blip r:embed="rId2"/>
          <a:srcRect l="5072" b="3380"/>
          <a:stretch>
            <a:fillRect/>
          </a:stretch>
        </p:blipFill>
        <p:spPr bwMode="auto">
          <a:xfrm>
            <a:off x="7556513" y="1419472"/>
            <a:ext cx="901687" cy="1377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“Event” word overloading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052737"/>
            <a:ext cx="7772400" cy="5230588"/>
          </a:xfrm>
        </p:spPr>
        <p:txBody>
          <a:bodyPr/>
          <a:lstStyle/>
          <a:p>
            <a:r>
              <a:rPr lang="en-US" sz="2400" dirty="0"/>
              <a:t>Note that in physics and statistics usually the word </a:t>
            </a:r>
            <a:r>
              <a:rPr lang="en-US" sz="2400" dirty="0">
                <a:solidFill>
                  <a:srgbClr val="3333CC"/>
                </a:solidFill>
              </a:rPr>
              <a:t>“event”</a:t>
            </a:r>
            <a:r>
              <a:rPr lang="en-US" sz="2400" dirty="0"/>
              <a:t> have different meanings</a:t>
            </a:r>
          </a:p>
          <a:p>
            <a:r>
              <a:rPr lang="en-US" sz="2400" dirty="0">
                <a:solidFill>
                  <a:srgbClr val="3333CC"/>
                </a:solidFill>
              </a:rPr>
              <a:t>Statistics</a:t>
            </a:r>
            <a:r>
              <a:rPr lang="en-US" sz="2400" dirty="0"/>
              <a:t>: a subset in the sample space</a:t>
            </a:r>
          </a:p>
          <a:p>
            <a:pPr lvl="1"/>
            <a:r>
              <a:rPr lang="en-US" sz="2000" dirty="0"/>
              <a:t>E.g.: </a:t>
            </a:r>
            <a:r>
              <a:rPr lang="en-US" sz="2000" dirty="0">
                <a:solidFill>
                  <a:srgbClr val="660066"/>
                </a:solidFill>
                <a:latin typeface="+mj-lt"/>
              </a:rPr>
              <a:t>“</a:t>
            </a:r>
            <a:r>
              <a:rPr lang="en-US" sz="2000" i="1" dirty="0">
                <a:solidFill>
                  <a:srgbClr val="660066"/>
                </a:solidFill>
                <a:latin typeface="+mj-lt"/>
              </a:rPr>
              <a:t>the sum of two dice is ≥ 5</a:t>
            </a:r>
            <a:r>
              <a:rPr lang="en-US" sz="2000" dirty="0">
                <a:solidFill>
                  <a:srgbClr val="660066"/>
                </a:solidFill>
                <a:latin typeface="+mj-lt"/>
              </a:rPr>
              <a:t>”</a:t>
            </a:r>
          </a:p>
          <a:p>
            <a:r>
              <a:rPr lang="en-US" sz="2400" dirty="0">
                <a:solidFill>
                  <a:srgbClr val="3333CC"/>
                </a:solidFill>
              </a:rPr>
              <a:t>Physics</a:t>
            </a:r>
            <a:r>
              <a:rPr lang="en-US" sz="2400" dirty="0"/>
              <a:t>: the result of a collision, as recorded by our experiment</a:t>
            </a:r>
          </a:p>
          <a:p>
            <a:pPr lvl="1"/>
            <a:r>
              <a:rPr lang="en-US" sz="2000" dirty="0"/>
              <a:t>E.g.: a Higgs to two-photon</a:t>
            </a:r>
            <a:br>
              <a:rPr lang="en-US" sz="2000" dirty="0"/>
            </a:br>
            <a:r>
              <a:rPr lang="en-US" sz="2000" dirty="0"/>
              <a:t>candidate event</a:t>
            </a:r>
          </a:p>
          <a:p>
            <a:r>
              <a:rPr lang="en-US" sz="2400" dirty="0"/>
              <a:t>In several concrete cases,</a:t>
            </a:r>
            <a:br>
              <a:rPr lang="en-US" sz="2400" dirty="0"/>
            </a:br>
            <a:r>
              <a:rPr lang="en-US" sz="2400" dirty="0"/>
              <a:t>an event in statistics may</a:t>
            </a:r>
            <a:br>
              <a:rPr lang="en-US" sz="2400" dirty="0"/>
            </a:br>
            <a:r>
              <a:rPr lang="en-US" sz="2400" dirty="0"/>
              <a:t>correspond to many possible</a:t>
            </a:r>
            <a:br>
              <a:rPr lang="en-US" sz="2400" dirty="0"/>
            </a:br>
            <a:r>
              <a:rPr lang="en-US" sz="2400" dirty="0"/>
              <a:t>collision events</a:t>
            </a:r>
          </a:p>
          <a:p>
            <a:pPr lvl="1"/>
            <a:r>
              <a:rPr lang="en-US" sz="2000" dirty="0"/>
              <a:t>E.g.: </a:t>
            </a:r>
            <a:r>
              <a:rPr lang="en-US" sz="2000" dirty="0">
                <a:solidFill>
                  <a:srgbClr val="660066"/>
                </a:solidFill>
                <a:latin typeface="+mj-lt"/>
              </a:rPr>
              <a:t>“</a:t>
            </a:r>
            <a:r>
              <a:rPr lang="en-US" sz="2000" i="1" dirty="0" err="1">
                <a:solidFill>
                  <a:srgbClr val="660066"/>
                </a:solidFill>
                <a:latin typeface="+mj-lt"/>
              </a:rPr>
              <a:t>p</a:t>
            </a:r>
            <a:r>
              <a:rPr lang="en-US" sz="2000" baseline="-25000" dirty="0" err="1">
                <a:solidFill>
                  <a:srgbClr val="660066"/>
                </a:solidFill>
                <a:latin typeface="+mj-lt"/>
              </a:rPr>
              <a:t>T</a:t>
            </a:r>
            <a:r>
              <a:rPr lang="en-US" sz="2000" dirty="0">
                <a:solidFill>
                  <a:srgbClr val="660066"/>
                </a:solidFill>
                <a:latin typeface="+mj-lt"/>
              </a:rPr>
              <a:t>(</a:t>
            </a:r>
            <a:r>
              <a:rPr lang="en-US" sz="2000" dirty="0" err="1">
                <a:solidFill>
                  <a:srgbClr val="660066"/>
                </a:solidFill>
                <a:latin typeface="+mj-lt"/>
              </a:rPr>
              <a:t>γ</a:t>
            </a:r>
            <a:r>
              <a:rPr lang="en-US" sz="2000" dirty="0">
                <a:solidFill>
                  <a:srgbClr val="660066"/>
                </a:solidFill>
                <a:latin typeface="+mj-lt"/>
              </a:rPr>
              <a:t>) &gt; 40 </a:t>
            </a:r>
            <a:r>
              <a:rPr lang="en-US" sz="2000" dirty="0" err="1">
                <a:solidFill>
                  <a:srgbClr val="660066"/>
                </a:solidFill>
                <a:latin typeface="+mj-lt"/>
              </a:rPr>
              <a:t>GeV</a:t>
            </a:r>
            <a:r>
              <a:rPr lang="en-US" sz="2000" dirty="0">
                <a:solidFill>
                  <a:srgbClr val="660066"/>
                </a:solidFill>
                <a:latin typeface="+mj-lt"/>
              </a:rPr>
              <a:t>”, </a:t>
            </a:r>
            <a:br>
              <a:rPr lang="en-US" sz="2000" dirty="0">
                <a:solidFill>
                  <a:srgbClr val="660066"/>
                </a:solidFill>
                <a:latin typeface="+mj-lt"/>
              </a:rPr>
            </a:br>
            <a:r>
              <a:rPr lang="en-US" sz="2000" dirty="0">
                <a:solidFill>
                  <a:srgbClr val="660066"/>
                </a:solidFill>
                <a:latin typeface="+mj-lt"/>
              </a:rPr>
              <a:t>“The measured </a:t>
            </a:r>
            <a:r>
              <a:rPr lang="en-US" sz="2000" i="1" dirty="0" err="1">
                <a:solidFill>
                  <a:srgbClr val="660066"/>
                </a:solidFill>
                <a:latin typeface="+mj-lt"/>
              </a:rPr>
              <a:t>m</a:t>
            </a:r>
            <a:r>
              <a:rPr lang="en-US" sz="2000" baseline="-25000" dirty="0" err="1">
                <a:solidFill>
                  <a:srgbClr val="660066"/>
                </a:solidFill>
                <a:latin typeface="+mj-lt"/>
              </a:rPr>
              <a:t>H</a:t>
            </a:r>
            <a:r>
              <a:rPr lang="en-US" sz="2000" dirty="0">
                <a:solidFill>
                  <a:srgbClr val="660066"/>
                </a:solidFill>
                <a:latin typeface="+mj-lt"/>
              </a:rPr>
              <a:t> is &gt; 125 </a:t>
            </a:r>
            <a:r>
              <a:rPr lang="en-US" sz="2000" dirty="0" err="1">
                <a:solidFill>
                  <a:srgbClr val="660066"/>
                </a:solidFill>
                <a:latin typeface="+mj-lt"/>
              </a:rPr>
              <a:t>GeV</a:t>
            </a:r>
            <a:r>
              <a:rPr lang="en-US" sz="2000" dirty="0">
                <a:solidFill>
                  <a:srgbClr val="660066"/>
                </a:solidFill>
                <a:latin typeface="+mj-lt"/>
              </a:rPr>
              <a:t>”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741" y="3508131"/>
            <a:ext cx="3799694" cy="25849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6734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egnaposto contenuto 20" descr="frequentist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" b="682"/>
          <a:stretch>
            <a:fillRect/>
          </a:stretch>
        </p:blipFill>
        <p:spPr bwMode="auto">
          <a:xfrm>
            <a:off x="4372059" y="3405336"/>
            <a:ext cx="4771942" cy="319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Frequentist probability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3333CC"/>
                </a:solidFill>
              </a:rPr>
              <a:t>Probability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P</a:t>
            </a:r>
            <a:r>
              <a:rPr lang="en-US" sz="2400" dirty="0">
                <a:solidFill>
                  <a:srgbClr val="3333CC"/>
                </a:solidFill>
              </a:rPr>
              <a:t> = frequency of occurrence of an event </a:t>
            </a:r>
            <a:r>
              <a:rPr lang="en-US" sz="2400" dirty="0"/>
              <a:t>in the limit of very large number (</a:t>
            </a:r>
            <a:r>
              <a:rPr lang="en-US" sz="2000" i="1" dirty="0">
                <a:latin typeface="+mj-lt"/>
              </a:rPr>
              <a:t>N</a:t>
            </a:r>
            <a:r>
              <a:rPr lang="is-IS" sz="2000" dirty="0">
                <a:latin typeface="+mj-lt"/>
              </a:rPr>
              <a:t>→</a:t>
            </a:r>
            <a:r>
              <a:rPr lang="en-US" sz="2000" dirty="0">
                <a:latin typeface="+mj-lt"/>
              </a:rPr>
              <a:t>∞</a:t>
            </a:r>
            <a:r>
              <a:rPr lang="en-US" sz="2400" dirty="0"/>
              <a:t>) of repeated trials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Exactly realizable only with an </a:t>
            </a:r>
            <a:r>
              <a:rPr lang="en-US" sz="2400" dirty="0">
                <a:solidFill>
                  <a:srgbClr val="810D00"/>
                </a:solidFill>
              </a:rPr>
              <a:t>infinite number of trials</a:t>
            </a:r>
          </a:p>
          <a:p>
            <a:pPr lvl="1"/>
            <a:r>
              <a:rPr lang="en-US" sz="2000" dirty="0"/>
              <a:t>Conceptually may be </a:t>
            </a:r>
            <a:br>
              <a:rPr lang="en-US" sz="2000" dirty="0"/>
            </a:br>
            <a:r>
              <a:rPr lang="en-US" sz="2000" dirty="0"/>
              <a:t>unpleasant</a:t>
            </a:r>
          </a:p>
          <a:p>
            <a:pPr lvl="1"/>
            <a:r>
              <a:rPr lang="en-US" sz="2000" dirty="0"/>
              <a:t>Pragmatically acceptable</a:t>
            </a:r>
            <a:br>
              <a:rPr lang="en-US" sz="2000" dirty="0"/>
            </a:br>
            <a:r>
              <a:rPr lang="en-US" sz="2000" dirty="0"/>
              <a:t>by physicists</a:t>
            </a:r>
          </a:p>
          <a:p>
            <a:r>
              <a:rPr lang="en-US" sz="2400" dirty="0">
                <a:solidFill>
                  <a:schemeClr val="accent6"/>
                </a:solidFill>
              </a:rPr>
              <a:t>Only applicable to</a:t>
            </a:r>
            <a:br>
              <a:rPr lang="en-US" sz="2400" dirty="0">
                <a:solidFill>
                  <a:schemeClr val="accent6"/>
                </a:solidFill>
              </a:rPr>
            </a:br>
            <a:r>
              <a:rPr lang="en-US" sz="2400" dirty="0">
                <a:solidFill>
                  <a:schemeClr val="accent6"/>
                </a:solidFill>
              </a:rPr>
              <a:t>repeatable experiments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1475656" y="1988840"/>
            <a:ext cx="6480720" cy="1188000"/>
          </a:xfrm>
          <a:prstGeom prst="roundRect">
            <a:avLst>
              <a:gd name="adj" fmla="val 12486"/>
            </a:avLst>
          </a:prstGeom>
          <a:solidFill>
            <a:schemeClr val="accent1">
              <a:alpha val="30196"/>
            </a:schemeClr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670918" y="2382785"/>
            <a:ext cx="25234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 charset="0"/>
              </a:rPr>
              <a:t>Probability: </a:t>
            </a:r>
            <a:r>
              <a:rPr lang="en-US" sz="2000" i="1" dirty="0">
                <a:latin typeface="+mj-lt"/>
              </a:rPr>
              <a:t>P</a:t>
            </a:r>
            <a:r>
              <a:rPr lang="en-US" sz="2000" dirty="0">
                <a:latin typeface="Arial" charset="0"/>
              </a:rPr>
              <a:t>  =  </a:t>
            </a:r>
            <a:r>
              <a:rPr lang="en-US" sz="2000" dirty="0" err="1">
                <a:latin typeface="+mj-lt"/>
              </a:rPr>
              <a:t>lim</a:t>
            </a:r>
            <a:r>
              <a:rPr lang="en-US" sz="2000" dirty="0">
                <a:latin typeface="Arial" charset="0"/>
              </a:rPr>
              <a:t> </a:t>
            </a:r>
          </a:p>
        </p:txBody>
      </p:sp>
      <p:grpSp>
        <p:nvGrpSpPr>
          <p:cNvPr id="10" name="Gruppo 9"/>
          <p:cNvGrpSpPr/>
          <p:nvPr/>
        </p:nvGrpSpPr>
        <p:grpSpPr>
          <a:xfrm>
            <a:off x="4140352" y="2146726"/>
            <a:ext cx="3600000" cy="872228"/>
            <a:chOff x="3780313" y="2812866"/>
            <a:chExt cx="3600000" cy="872228"/>
          </a:xfrm>
        </p:grpSpPr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3955484" y="2812866"/>
              <a:ext cx="324965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latin typeface="Arial" charset="0"/>
                </a:rPr>
                <a:t>Number of favorable cases</a:t>
              </a: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4344150" y="3284984"/>
              <a:ext cx="247232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i="1" dirty="0">
                  <a:latin typeface="+mj-lt"/>
                </a:rPr>
                <a:t>N</a:t>
              </a:r>
              <a:r>
                <a:rPr lang="en-US" sz="2000" dirty="0">
                  <a:latin typeface="Arial" charset="0"/>
                </a:rPr>
                <a:t> = Number of trials</a:t>
              </a:r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3780313" y="3248980"/>
              <a:ext cx="3600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4" name="CasellaDiTesto 13"/>
          <p:cNvSpPr txBox="1"/>
          <p:nvPr/>
        </p:nvSpPr>
        <p:spPr>
          <a:xfrm>
            <a:off x="3491880" y="2636912"/>
            <a:ext cx="695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+mj-lt"/>
              </a:rPr>
              <a:t>N</a:t>
            </a:r>
            <a:r>
              <a:rPr lang="is-IS" dirty="0">
                <a:latin typeface="+mn-lt"/>
              </a:rPr>
              <a:t>→</a:t>
            </a:r>
            <a:r>
              <a:rPr lang="is-IS" dirty="0">
                <a:latin typeface="Times New Roman"/>
                <a:cs typeface="Times New Roman"/>
              </a:rPr>
              <a:t>∞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1340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Subjective (Bayesian) probability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Expresses </a:t>
            </a:r>
            <a:r>
              <a:rPr lang="en-US" sz="2000" dirty="0">
                <a:solidFill>
                  <a:schemeClr val="accent2"/>
                </a:solidFill>
              </a:rPr>
              <a:t>one’s degree of belief </a:t>
            </a:r>
            <a:r>
              <a:rPr lang="en-US" sz="2000" dirty="0"/>
              <a:t>that a claim is true</a:t>
            </a:r>
          </a:p>
          <a:p>
            <a:pPr lvl="1"/>
            <a:r>
              <a:rPr lang="en-US" sz="1800" dirty="0">
                <a:solidFill>
                  <a:srgbClr val="3333CC"/>
                </a:solidFill>
              </a:rPr>
              <a:t>How strong? Would you bet? </a:t>
            </a:r>
          </a:p>
          <a:p>
            <a:pPr lvl="1"/>
            <a:r>
              <a:rPr lang="en-US" sz="1800" dirty="0"/>
              <a:t>Applicable to all unknown events/claims,</a:t>
            </a:r>
            <a:br>
              <a:rPr lang="en-US" sz="1800" dirty="0"/>
            </a:br>
            <a:r>
              <a:rPr lang="en-US" sz="1800" dirty="0"/>
              <a:t>not only repeatable experiments</a:t>
            </a:r>
          </a:p>
          <a:p>
            <a:pPr lvl="1"/>
            <a:r>
              <a:rPr lang="en-US" sz="1800" dirty="0"/>
              <a:t>Each individual may have a different</a:t>
            </a:r>
            <a:br>
              <a:rPr lang="en-US" sz="1800" dirty="0"/>
            </a:br>
            <a:r>
              <a:rPr lang="en-US" sz="1800" dirty="0"/>
              <a:t>opinion/prejudice</a:t>
            </a:r>
          </a:p>
          <a:p>
            <a:r>
              <a:rPr lang="en-US" sz="2000" dirty="0"/>
              <a:t>Quantitative rules exist about how</a:t>
            </a:r>
            <a:br>
              <a:rPr lang="en-US" sz="2000" dirty="0"/>
            </a:br>
            <a:r>
              <a:rPr lang="en-US" sz="2000" dirty="0"/>
              <a:t>subjective probability should be </a:t>
            </a:r>
            <a:r>
              <a:rPr lang="en-US" sz="2000" dirty="0">
                <a:solidFill>
                  <a:srgbClr val="3333CC"/>
                </a:solidFill>
              </a:rPr>
              <a:t>modified</a:t>
            </a:r>
            <a:br>
              <a:rPr lang="en-US" sz="2000" dirty="0">
                <a:solidFill>
                  <a:srgbClr val="3333CC"/>
                </a:solidFill>
              </a:rPr>
            </a:br>
            <a:r>
              <a:rPr lang="en-US" sz="2000" dirty="0">
                <a:solidFill>
                  <a:srgbClr val="3333CC"/>
                </a:solidFill>
              </a:rPr>
              <a:t>after </a:t>
            </a:r>
            <a:r>
              <a:rPr lang="en-US" sz="2000" b="1" dirty="0">
                <a:solidFill>
                  <a:srgbClr val="3333CC"/>
                </a:solidFill>
              </a:rPr>
              <a:t>learning</a:t>
            </a:r>
            <a:r>
              <a:rPr lang="en-US" sz="2000" dirty="0">
                <a:solidFill>
                  <a:srgbClr val="3333CC"/>
                </a:solidFill>
              </a:rPr>
              <a:t> about some observation/evidence</a:t>
            </a:r>
            <a:r>
              <a:rPr lang="en-US" sz="2000" dirty="0"/>
              <a:t> </a:t>
            </a:r>
          </a:p>
          <a:p>
            <a:pPr lvl="1"/>
            <a:r>
              <a:rPr lang="en-US" sz="1800" dirty="0"/>
              <a:t>Consistent with </a:t>
            </a:r>
            <a:r>
              <a:rPr lang="en-US" sz="1800" dirty="0">
                <a:solidFill>
                  <a:srgbClr val="3333CC"/>
                </a:solidFill>
              </a:rPr>
              <a:t>Bayes theorem </a:t>
            </a:r>
            <a:r>
              <a:rPr lang="en-US" sz="1800" dirty="0"/>
              <a:t>(</a:t>
            </a:r>
            <a:r>
              <a:rPr lang="en-US" sz="1800" dirty="0">
                <a:solidFill>
                  <a:srgbClr val="800000"/>
                </a:solidFill>
                <a:sym typeface="Wingdings"/>
              </a:rPr>
              <a:t> will be introduced in next slides</a:t>
            </a:r>
            <a:r>
              <a:rPr lang="en-US" sz="1800" dirty="0">
                <a:sym typeface="Wingdings"/>
              </a:rPr>
              <a:t>)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  <a:sym typeface="Wingdings"/>
              </a:rPr>
              <a:t>Prior probability </a:t>
            </a:r>
            <a:r>
              <a:rPr lang="en-US" sz="1800" dirty="0">
                <a:sym typeface="Wingdings"/>
              </a:rPr>
              <a:t> </a:t>
            </a:r>
            <a:r>
              <a:rPr lang="en-US" sz="1800" dirty="0">
                <a:solidFill>
                  <a:srgbClr val="3333CC"/>
                </a:solidFill>
                <a:sym typeface="Wingdings"/>
              </a:rPr>
              <a:t>Posterior probability </a:t>
            </a:r>
            <a:r>
              <a:rPr lang="en-US" sz="1800" dirty="0">
                <a:sym typeface="Wingdings"/>
              </a:rPr>
              <a:t>(</a:t>
            </a:r>
            <a:r>
              <a:rPr lang="en-US" sz="1800" dirty="0">
                <a:solidFill>
                  <a:srgbClr val="800000"/>
                </a:solidFill>
                <a:sym typeface="Wingdings"/>
              </a:rPr>
              <a:t>following observation</a:t>
            </a:r>
            <a:r>
              <a:rPr lang="en-US" sz="1800" dirty="0">
                <a:sym typeface="Wingdings"/>
              </a:rPr>
              <a:t>)</a:t>
            </a:r>
          </a:p>
          <a:p>
            <a:pPr lvl="1"/>
            <a:r>
              <a:rPr lang="en-US" sz="1800" dirty="0">
                <a:sym typeface="Wingdings"/>
              </a:rPr>
              <a:t>The more information we receive, the more Bayesian probability is insensitive on prior subjective prejudice</a:t>
            </a:r>
            <a:br>
              <a:rPr lang="en-US" sz="1800" dirty="0">
                <a:sym typeface="Wingdings"/>
              </a:rPr>
            </a:br>
            <a:r>
              <a:rPr lang="en-US" sz="1800" dirty="0">
                <a:sym typeface="Wingdings"/>
              </a:rPr>
              <a:t>(</a:t>
            </a:r>
            <a:r>
              <a:rPr lang="en-US" sz="1800" dirty="0">
                <a:solidFill>
                  <a:srgbClr val="800000"/>
                </a:solidFill>
                <a:sym typeface="Wingdings"/>
              </a:rPr>
              <a:t>unless in pathological cases</a:t>
            </a:r>
            <a:r>
              <a:rPr lang="is-IS" sz="1800" dirty="0">
                <a:solidFill>
                  <a:srgbClr val="800000"/>
                </a:solidFill>
                <a:sym typeface="Wingdings"/>
              </a:rPr>
              <a:t>…</a:t>
            </a:r>
            <a:r>
              <a:rPr lang="is-IS" sz="1800" dirty="0">
                <a:sym typeface="Wingdings"/>
              </a:rPr>
              <a:t>)</a:t>
            </a: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327" y="1557586"/>
            <a:ext cx="3023145" cy="201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15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Kolmogorov approach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Axiomatic probability definition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Terminology: </a:t>
            </a:r>
            <a:r>
              <a:rPr lang="en-US" sz="2000" dirty="0" err="1">
                <a:latin typeface="+mj-lt"/>
              </a:rPr>
              <a:t>Ω</a:t>
            </a:r>
            <a:r>
              <a:rPr lang="en-US" sz="2000" dirty="0">
                <a:sym typeface="Symbol" charset="2"/>
              </a:rPr>
              <a:t> =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sample space</a:t>
            </a:r>
            <a:r>
              <a:rPr lang="en-US" sz="2000" dirty="0">
                <a:sym typeface="Symbol" charset="2"/>
              </a:rPr>
              <a:t>, </a:t>
            </a:r>
            <a:r>
              <a:rPr lang="en-US" sz="2000" i="1" dirty="0">
                <a:latin typeface="Times New Roman" charset="0"/>
                <a:sym typeface="Symbol" charset="2"/>
              </a:rPr>
              <a:t>F</a:t>
            </a:r>
            <a:r>
              <a:rPr lang="en-US" sz="2000" i="1" dirty="0">
                <a:sym typeface="Symbol" charset="2"/>
              </a:rPr>
              <a:t> </a:t>
            </a:r>
            <a:r>
              <a:rPr lang="en-US" sz="2000" dirty="0">
                <a:sym typeface="Symbol" charset="2"/>
              </a:rPr>
              <a:t>=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event </a:t>
            </a:r>
            <a:br>
              <a:rPr lang="en-US" sz="2000" dirty="0">
                <a:solidFill>
                  <a:schemeClr val="accent2"/>
                </a:solidFill>
                <a:sym typeface="Symbol" charset="2"/>
              </a:rPr>
            </a:b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space</a:t>
            </a:r>
            <a:r>
              <a:rPr lang="en-US" sz="2000" dirty="0">
                <a:sym typeface="Symbol" charset="2"/>
              </a:rPr>
              <a:t>, </a:t>
            </a:r>
            <a:r>
              <a:rPr lang="en-US" sz="2000" i="1" dirty="0">
                <a:latin typeface="Times New Roman" charset="0"/>
                <a:sym typeface="Symbol" charset="2"/>
              </a:rPr>
              <a:t>P</a:t>
            </a:r>
            <a:r>
              <a:rPr lang="en-US" sz="2000" dirty="0">
                <a:sym typeface="Symbol" charset="2"/>
              </a:rPr>
              <a:t> =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probability measure</a:t>
            </a:r>
            <a:endParaRPr lang="en-US" sz="2000" dirty="0"/>
          </a:p>
          <a:p>
            <a:pPr lvl="1">
              <a:lnSpc>
                <a:spcPct val="80000"/>
              </a:lnSpc>
              <a:spcAft>
                <a:spcPts val="0"/>
              </a:spcAft>
            </a:pPr>
            <a:r>
              <a:rPr lang="en-US" sz="2000" dirty="0"/>
              <a:t>Let (</a:t>
            </a:r>
            <a:r>
              <a:rPr lang="en-US" sz="2000" dirty="0" err="1">
                <a:latin typeface="+mj-lt"/>
                <a:sym typeface="Symbol" charset="2"/>
              </a:rPr>
              <a:t>Ω</a:t>
            </a:r>
            <a:r>
              <a:rPr lang="en-US" sz="2000" dirty="0">
                <a:sym typeface="Symbol" charset="2"/>
              </a:rPr>
              <a:t>, </a:t>
            </a:r>
            <a:r>
              <a:rPr lang="en-US" sz="2000" i="1" dirty="0">
                <a:latin typeface="Times New Roman" charset="0"/>
                <a:sym typeface="Symbol" charset="2"/>
              </a:rPr>
              <a:t>F </a:t>
            </a:r>
            <a:r>
              <a:rPr lang="en-US" sz="2000" dirty="0">
                <a:latin typeface="Times New Roman" charset="0"/>
                <a:sym typeface="Symbol" charset="2"/>
              </a:rPr>
              <a:t>⊆ 2</a:t>
            </a:r>
            <a:r>
              <a:rPr lang="en-US" sz="2000" baseline="30000" dirty="0">
                <a:latin typeface="+mj-lt"/>
                <a:sym typeface="Symbol" charset="2"/>
              </a:rPr>
              <a:t>Ω</a:t>
            </a:r>
            <a:r>
              <a:rPr lang="en-US" sz="2000" dirty="0">
                <a:sym typeface="Symbol" charset="2"/>
              </a:rPr>
              <a:t>, </a:t>
            </a:r>
            <a:r>
              <a:rPr lang="en-US" sz="2000" i="1" dirty="0">
                <a:latin typeface="Times New Roman" charset="0"/>
                <a:sym typeface="Symbol" charset="2"/>
              </a:rPr>
              <a:t>P</a:t>
            </a:r>
            <a:r>
              <a:rPr lang="en-US" sz="2000" dirty="0">
                <a:sym typeface="Symbol" charset="2"/>
              </a:rPr>
              <a:t>) be a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measure space</a:t>
            </a:r>
            <a:r>
              <a:rPr lang="en-US" sz="2000" dirty="0">
                <a:sym typeface="Symbol" charset="2"/>
              </a:rPr>
              <a:t> that </a:t>
            </a:r>
            <a:br>
              <a:rPr lang="en-US" sz="2000" dirty="0">
                <a:sym typeface="Symbol" charset="2"/>
              </a:rPr>
            </a:br>
            <a:r>
              <a:rPr lang="en-US" sz="2000" dirty="0">
                <a:sym typeface="Symbol" charset="2"/>
              </a:rPr>
              <a:t>satisfy:</a:t>
            </a:r>
            <a:endParaRPr lang="en-US" sz="2000" dirty="0"/>
          </a:p>
          <a:p>
            <a:pPr>
              <a:lnSpc>
                <a:spcPct val="80000"/>
              </a:lnSpc>
              <a:spcAft>
                <a:spcPts val="0"/>
              </a:spcAft>
            </a:pPr>
            <a:endParaRPr lang="en-US" sz="2000" dirty="0"/>
          </a:p>
          <a:p>
            <a:pPr lvl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solidFill>
                  <a:schemeClr val="accent2"/>
                </a:solidFill>
              </a:rPr>
              <a:t>1</a:t>
            </a:r>
          </a:p>
          <a:p>
            <a:pPr>
              <a:lnSpc>
                <a:spcPct val="80000"/>
              </a:lnSpc>
              <a:spcAft>
                <a:spcPts val="0"/>
              </a:spcAft>
            </a:pPr>
            <a:endParaRPr lang="en-US" sz="2000" dirty="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solidFill>
                  <a:schemeClr val="accent2"/>
                </a:solidFill>
              </a:rPr>
              <a:t>2			(normalization)</a:t>
            </a:r>
          </a:p>
          <a:p>
            <a:pPr>
              <a:lnSpc>
                <a:spcPct val="80000"/>
              </a:lnSpc>
              <a:spcAft>
                <a:spcPts val="0"/>
              </a:spcAft>
            </a:pPr>
            <a:endParaRPr lang="en-US" sz="2000" dirty="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solidFill>
                  <a:schemeClr val="accent2"/>
                </a:solidFill>
              </a:rPr>
              <a:t>3</a:t>
            </a:r>
          </a:p>
          <a:p>
            <a:pPr>
              <a:lnSpc>
                <a:spcPct val="80000"/>
              </a:lnSpc>
              <a:spcAft>
                <a:spcPts val="0"/>
              </a:spcAft>
            </a:pPr>
            <a:endParaRPr lang="en-US" sz="2000" dirty="0"/>
          </a:p>
          <a:p>
            <a:pPr>
              <a:lnSpc>
                <a:spcPct val="80000"/>
              </a:lnSpc>
              <a:spcAft>
                <a:spcPts val="0"/>
              </a:spcAft>
            </a:pPr>
            <a:endParaRPr lang="en-US" sz="2000" dirty="0"/>
          </a:p>
          <a:p>
            <a:pPr>
              <a:lnSpc>
                <a:spcPct val="80000"/>
              </a:lnSpc>
              <a:spcAft>
                <a:spcPts val="0"/>
              </a:spcAft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accent2"/>
                </a:solidFill>
                <a:sym typeface="Symbol" charset="2"/>
              </a:rPr>
              <a:t>The same formalism </a:t>
            </a:r>
            <a:r>
              <a:rPr lang="en-US" sz="2400" dirty="0"/>
              <a:t>applies to </a:t>
            </a:r>
            <a:br>
              <a:rPr lang="en-US" sz="2400" dirty="0"/>
            </a:br>
            <a:r>
              <a:rPr lang="en-US" sz="2400" dirty="0"/>
              <a:t>either frequentist and Bayesian</a:t>
            </a:r>
            <a:br>
              <a:rPr lang="en-US" sz="2400" dirty="0"/>
            </a:br>
            <a:r>
              <a:rPr lang="en-US" sz="2400" dirty="0"/>
              <a:t>probability</a:t>
            </a:r>
            <a:endParaRPr lang="en-US" sz="2400" dirty="0">
              <a:solidFill>
                <a:schemeClr val="accent2"/>
              </a:solidFill>
              <a:sym typeface="Symbol" charset="2"/>
            </a:endParaRPr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831504" y="3458698"/>
            <a:ext cx="14001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831504" y="4027197"/>
            <a:ext cx="4852987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619672" y="4434891"/>
            <a:ext cx="409257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/>
          <a:srcRect r="4414"/>
          <a:stretch>
            <a:fillRect/>
          </a:stretch>
        </p:blipFill>
        <p:spPr bwMode="auto">
          <a:xfrm rot="21296057">
            <a:off x="6734185" y="1286884"/>
            <a:ext cx="2119946" cy="1772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 rot="21326090">
            <a:off x="6855701" y="3130720"/>
            <a:ext cx="209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 dirty="0"/>
              <a:t>Andrej </a:t>
            </a:r>
            <a:r>
              <a:rPr lang="en-US" sz="1200" i="1" dirty="0" err="1"/>
              <a:t>Nikolaevič</a:t>
            </a:r>
            <a:r>
              <a:rPr lang="en-US" sz="1200" i="1" dirty="0"/>
              <a:t> </a:t>
            </a:r>
            <a:r>
              <a:rPr lang="en-US" sz="1200" i="1" dirty="0" err="1"/>
              <a:t>Kolmogorov</a:t>
            </a:r>
            <a:endParaRPr lang="en-US" sz="1200" i="1" dirty="0"/>
          </a:p>
          <a:p>
            <a:pPr algn="ctr"/>
            <a:r>
              <a:rPr lang="en-US" sz="1200" i="1" dirty="0"/>
              <a:t>(1903-1987)</a:t>
            </a:r>
          </a:p>
        </p:txBody>
      </p:sp>
      <p:pic>
        <p:nvPicPr>
          <p:cNvPr id="12" name="Immagine 12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838400" y="2874325"/>
            <a:ext cx="2895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uppo 15"/>
          <p:cNvGrpSpPr/>
          <p:nvPr/>
        </p:nvGrpSpPr>
        <p:grpSpPr>
          <a:xfrm>
            <a:off x="5868144" y="4581128"/>
            <a:ext cx="3168352" cy="2241767"/>
            <a:chOff x="3635896" y="2492896"/>
            <a:chExt cx="4608512" cy="3096343"/>
          </a:xfrm>
        </p:grpSpPr>
        <p:sp>
          <p:nvSpPr>
            <p:cNvPr id="13" name="Rettangolo 12"/>
            <p:cNvSpPr/>
            <p:nvPr/>
          </p:nvSpPr>
          <p:spPr bwMode="auto">
            <a:xfrm>
              <a:off x="3635896" y="2492896"/>
              <a:ext cx="4608512" cy="309634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pic>
          <p:nvPicPr>
            <p:cNvPr id="14" name="Immagine 13" descr="total-prob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936" y="2564904"/>
              <a:ext cx="3600400" cy="2987262"/>
            </a:xfrm>
            <a:prstGeom prst="rect">
              <a:avLst/>
            </a:prstGeom>
          </p:spPr>
        </p:pic>
        <p:sp>
          <p:nvSpPr>
            <p:cNvPr id="15" name="CasellaDiTesto 14"/>
            <p:cNvSpPr txBox="1"/>
            <p:nvPr/>
          </p:nvSpPr>
          <p:spPr>
            <a:xfrm>
              <a:off x="7740352" y="2636912"/>
              <a:ext cx="360039" cy="632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000000"/>
                  </a:solidFill>
                </a:rPr>
                <a:t>Ω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889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Given a </a:t>
            </a:r>
            <a:r>
              <a:rPr lang="en-US" sz="1800" dirty="0">
                <a:solidFill>
                  <a:schemeClr val="accent2"/>
                </a:solidFill>
              </a:rPr>
              <a:t>discrete random variable</a:t>
            </a:r>
            <a:r>
              <a:rPr lang="en-US" sz="1800" dirty="0"/>
              <a:t>, we can </a:t>
            </a:r>
            <a:br>
              <a:rPr lang="en-US" sz="1800" dirty="0"/>
            </a:br>
            <a:r>
              <a:rPr lang="en-US" sz="1800" dirty="0"/>
              <a:t>assign a probability to each individual value: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In case of a </a:t>
            </a:r>
            <a:r>
              <a:rPr lang="en-US" sz="1800" dirty="0">
                <a:solidFill>
                  <a:srgbClr val="3333CC"/>
                </a:solidFill>
              </a:rPr>
              <a:t>continuous variable</a:t>
            </a:r>
            <a:r>
              <a:rPr lang="en-US" sz="1800" dirty="0"/>
              <a:t>, the probability </a:t>
            </a:r>
            <a:br>
              <a:rPr lang="en-US" sz="1800" dirty="0"/>
            </a:br>
            <a:r>
              <a:rPr lang="en-US" sz="1800" dirty="0"/>
              <a:t>assigned to an individual value </a:t>
            </a:r>
            <a:r>
              <a:rPr lang="en-US" sz="1800" dirty="0">
                <a:solidFill>
                  <a:srgbClr val="800000"/>
                </a:solidFill>
              </a:rPr>
              <a:t>may be </a:t>
            </a:r>
            <a:r>
              <a:rPr lang="en-US" sz="1800" dirty="0"/>
              <a:t>zero</a:t>
            </a:r>
          </a:p>
          <a:p>
            <a:r>
              <a:rPr lang="en-US" sz="1800" dirty="0"/>
              <a:t>A </a:t>
            </a:r>
            <a:r>
              <a:rPr lang="en-US" sz="1800" dirty="0">
                <a:solidFill>
                  <a:srgbClr val="3333CC"/>
                </a:solidFill>
              </a:rPr>
              <a:t>probability density </a:t>
            </a:r>
            <a:r>
              <a:rPr lang="en-US" sz="1800" dirty="0"/>
              <a:t>better quantifies the </a:t>
            </a:r>
            <a:br>
              <a:rPr lang="en-US" sz="1800" dirty="0"/>
            </a:br>
            <a:r>
              <a:rPr lang="en-US" sz="1800" dirty="0"/>
              <a:t>probability content (unlike </a:t>
            </a:r>
            <a:r>
              <a:rPr lang="en-US" sz="18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({</a:t>
            </a:r>
            <a:r>
              <a:rPr lang="en-US" sz="1800" i="1" dirty="0">
                <a:solidFill>
                  <a:schemeClr val="accent2"/>
                </a:solidFill>
                <a:latin typeface="+mj-lt"/>
              </a:rPr>
              <a:t>x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}) = 0 </a:t>
            </a:r>
            <a:r>
              <a:rPr lang="en-US" sz="1800" dirty="0"/>
              <a:t>!):</a:t>
            </a:r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Discrete and continuous distributions can be</a:t>
            </a:r>
            <a:br>
              <a:rPr lang="en-US" sz="1800" dirty="0"/>
            </a:br>
            <a:r>
              <a:rPr lang="en-US" sz="1800" dirty="0"/>
              <a:t>combined using Dirac’s delta functions.</a:t>
            </a:r>
          </a:p>
          <a:p>
            <a:r>
              <a:rPr lang="en-US" sz="1800" dirty="0"/>
              <a:t>E.g.: </a:t>
            </a: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50% prob. to have zero (</a:t>
            </a:r>
            <a:r>
              <a:rPr lang="en-US" sz="18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({0}) = 0.5</a:t>
            </a:r>
            <a:r>
              <a:rPr lang="en-US" sz="1800" dirty="0"/>
              <a:t>), 50% distributed according to 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f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(</a:t>
            </a:r>
            <a:r>
              <a:rPr lang="en-US" sz="1800" i="1" dirty="0">
                <a:solidFill>
                  <a:srgbClr val="3333CC"/>
                </a:solidFill>
                <a:latin typeface="+mj-lt"/>
              </a:rPr>
              <a:t>x</a:t>
            </a:r>
            <a:r>
              <a:rPr lang="en-US" sz="1800" dirty="0">
                <a:solidFill>
                  <a:srgbClr val="3333CC"/>
                </a:solidFill>
                <a:latin typeface="+mj-lt"/>
              </a:rPr>
              <a:t>) </a:t>
            </a:r>
            <a:endParaRPr lang="en-US" sz="1600" dirty="0">
              <a:solidFill>
                <a:srgbClr val="3333CC"/>
              </a:solidFill>
              <a:latin typeface="+mj-lt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95736" y="3717032"/>
            <a:ext cx="2016224" cy="74945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95736" y="1844824"/>
            <a:ext cx="2189043" cy="381274"/>
          </a:xfrm>
          <a:prstGeom prst="rect">
            <a:avLst/>
          </a:prstGeom>
        </p:spPr>
      </p:pic>
      <p:pic>
        <p:nvPicPr>
          <p:cNvPr id="9" name="Immagine 8" descr="pdf_con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5" r="5865"/>
          <a:stretch/>
        </p:blipFill>
        <p:spPr>
          <a:xfrm>
            <a:off x="5919612" y="3363747"/>
            <a:ext cx="3142513" cy="2070443"/>
          </a:xfrm>
          <a:prstGeom prst="rect">
            <a:avLst/>
          </a:prstGeom>
        </p:spPr>
      </p:pic>
      <p:pic>
        <p:nvPicPr>
          <p:cNvPr id="11" name="Immagine 10" descr="pdf_discr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7" r="6282"/>
          <a:stretch/>
        </p:blipFill>
        <p:spPr>
          <a:xfrm>
            <a:off x="5933524" y="1129995"/>
            <a:ext cx="3128601" cy="207199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99792" y="5301208"/>
            <a:ext cx="2753639" cy="64933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8707300" y="2924944"/>
            <a:ext cx="313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n</a:t>
            </a:r>
            <a:endParaRPr lang="en-US" i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8707300" y="5157192"/>
            <a:ext cx="313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x</a:t>
            </a:r>
            <a:endParaRPr lang="en-US" i="1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5868144" y="1154709"/>
            <a:ext cx="331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P</a:t>
            </a:r>
            <a:endParaRPr lang="en-US" i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5721896" y="3438360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f</a:t>
            </a:r>
            <a:r>
              <a:rPr lang="en-US" sz="1200" dirty="0"/>
              <a:t>(</a:t>
            </a:r>
            <a:r>
              <a:rPr lang="en-US" sz="1200" i="1" dirty="0"/>
              <a:t>x</a:t>
            </a:r>
            <a:r>
              <a:rPr lang="en-US" sz="1200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359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Cumulative distribution</a:t>
            </a:r>
          </a:p>
        </p:txBody>
      </p:sp>
      <p:sp>
        <p:nvSpPr>
          <p:cNvPr id="5018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Given a PDF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)</a:t>
            </a:r>
            <a:r>
              <a:rPr lang="en-US" sz="2800"/>
              <a:t>, the cumulative is defined as:</a:t>
            </a:r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The PDF for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 sz="2800"/>
              <a:t> is uniformly distributed in </a:t>
            </a:r>
            <a:r>
              <a:rPr lang="en-US" sz="2800">
                <a:latin typeface="Times New Roman" charset="0"/>
              </a:rPr>
              <a:t>[0, 1]</a:t>
            </a:r>
            <a:r>
              <a:rPr lang="en-US" sz="2800"/>
              <a:t>:</a:t>
            </a:r>
          </a:p>
          <a:p>
            <a:endParaRPr lang="en-US" sz="2800"/>
          </a:p>
          <a:p>
            <a:endParaRPr lang="en-US" sz="2800"/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D9F9C-6ACA-D24E-8A3E-65E9DC8BA316}" type="slidenum">
              <a:rPr lang="it-IT" smtClean="0"/>
              <a:pPr>
                <a:defRPr/>
              </a:pPr>
              <a:t>19</a:t>
            </a:fld>
            <a:endParaRPr lang="it-IT"/>
          </a:p>
        </p:txBody>
      </p:sp>
      <p:pic>
        <p:nvPicPr>
          <p:cNvPr id="5018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1400" y="2133600"/>
            <a:ext cx="43243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4470400"/>
            <a:ext cx="527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2085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Bertrand’s paradox</a:t>
            </a:r>
          </a:p>
        </p:txBody>
      </p:sp>
      <p:sp>
        <p:nvSpPr>
          <p:cNvPr id="297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Given a </a:t>
            </a:r>
            <a:r>
              <a:rPr lang="en-US" sz="2000">
                <a:solidFill>
                  <a:schemeClr val="accent2"/>
                </a:solidFill>
              </a:rPr>
              <a:t>randomly chosen chord</a:t>
            </a:r>
            <a:r>
              <a:rPr lang="en-US" sz="2000"/>
              <a:t> on a circle, what is the probability that the chord’s length is larger than the side of the inscribed triangle?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“</a:t>
            </a:r>
            <a:r>
              <a:rPr lang="en-US" sz="2000">
                <a:solidFill>
                  <a:schemeClr val="accent2"/>
                </a:solidFill>
              </a:rPr>
              <a:t>Randomly chosen</a:t>
            </a:r>
            <a:r>
              <a:rPr lang="en-US" sz="2000"/>
              <a:t>” is not a well defined concept in this case</a:t>
            </a:r>
          </a:p>
          <a:p>
            <a:pPr>
              <a:lnSpc>
                <a:spcPct val="80000"/>
              </a:lnSpc>
            </a:pPr>
            <a:r>
              <a:rPr lang="en-US" sz="2000"/>
              <a:t>Some classical probability concepts become arbitrary until we move to PDF’s (uniform in which ‘metrics’?)</a:t>
            </a:r>
          </a:p>
        </p:txBody>
      </p:sp>
      <p:sp>
        <p:nvSpPr>
          <p:cNvPr id="4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4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4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8A0E47-5681-324B-A1DF-2A00B73054A6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  <p:grpSp>
        <p:nvGrpSpPr>
          <p:cNvPr id="29703" name="Group 59"/>
          <p:cNvGrpSpPr>
            <a:grpSpLocks/>
          </p:cNvGrpSpPr>
          <p:nvPr/>
        </p:nvGrpSpPr>
        <p:grpSpPr bwMode="auto">
          <a:xfrm>
            <a:off x="3509963" y="2506663"/>
            <a:ext cx="2087562" cy="2087562"/>
            <a:chOff x="657" y="1588"/>
            <a:chExt cx="1315" cy="1315"/>
          </a:xfrm>
        </p:grpSpPr>
        <p:sp>
          <p:nvSpPr>
            <p:cNvPr id="29731" name="AutoShape 5"/>
            <p:cNvSpPr>
              <a:spLocks noChangeArrowheads="1"/>
            </p:cNvSpPr>
            <p:nvPr/>
          </p:nvSpPr>
          <p:spPr bwMode="auto">
            <a:xfrm>
              <a:off x="748" y="1588"/>
              <a:ext cx="1134" cy="998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9732" name="Line 8"/>
            <p:cNvSpPr>
              <a:spLocks noChangeShapeType="1"/>
            </p:cNvSpPr>
            <p:nvPr/>
          </p:nvSpPr>
          <p:spPr bwMode="auto">
            <a:xfrm flipH="1">
              <a:off x="906" y="1588"/>
              <a:ext cx="409" cy="136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33" name="Line 10"/>
            <p:cNvSpPr>
              <a:spLocks noChangeShapeType="1"/>
            </p:cNvSpPr>
            <p:nvPr/>
          </p:nvSpPr>
          <p:spPr bwMode="auto">
            <a:xfrm flipH="1">
              <a:off x="737" y="1588"/>
              <a:ext cx="578" cy="351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34" name="Line 11"/>
            <p:cNvSpPr>
              <a:spLocks noChangeShapeType="1"/>
            </p:cNvSpPr>
            <p:nvPr/>
          </p:nvSpPr>
          <p:spPr bwMode="auto">
            <a:xfrm flipH="1">
              <a:off x="659" y="1588"/>
              <a:ext cx="656" cy="56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35" name="Line 12"/>
            <p:cNvSpPr>
              <a:spLocks noChangeShapeType="1"/>
            </p:cNvSpPr>
            <p:nvPr/>
          </p:nvSpPr>
          <p:spPr bwMode="auto">
            <a:xfrm flipH="1">
              <a:off x="668" y="1588"/>
              <a:ext cx="647" cy="789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36" name="Line 13"/>
            <p:cNvSpPr>
              <a:spLocks noChangeShapeType="1"/>
            </p:cNvSpPr>
            <p:nvPr/>
          </p:nvSpPr>
          <p:spPr bwMode="auto">
            <a:xfrm flipH="1">
              <a:off x="907" y="1588"/>
              <a:ext cx="408" cy="117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37" name="Line 14"/>
            <p:cNvSpPr>
              <a:spLocks noChangeShapeType="1"/>
            </p:cNvSpPr>
            <p:nvPr/>
          </p:nvSpPr>
          <p:spPr bwMode="auto">
            <a:xfrm flipH="1">
              <a:off x="1149" y="1588"/>
              <a:ext cx="166" cy="12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38" name="Line 27"/>
            <p:cNvSpPr>
              <a:spLocks noChangeShapeType="1"/>
            </p:cNvSpPr>
            <p:nvPr/>
          </p:nvSpPr>
          <p:spPr bwMode="auto">
            <a:xfrm>
              <a:off x="1314" y="1588"/>
              <a:ext cx="409" cy="136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39" name="Line 28"/>
            <p:cNvSpPr>
              <a:spLocks noChangeShapeType="1"/>
            </p:cNvSpPr>
            <p:nvPr/>
          </p:nvSpPr>
          <p:spPr bwMode="auto">
            <a:xfrm>
              <a:off x="1314" y="1588"/>
              <a:ext cx="578" cy="351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40" name="Line 29"/>
            <p:cNvSpPr>
              <a:spLocks noChangeShapeType="1"/>
            </p:cNvSpPr>
            <p:nvPr/>
          </p:nvSpPr>
          <p:spPr bwMode="auto">
            <a:xfrm>
              <a:off x="1314" y="1588"/>
              <a:ext cx="656" cy="56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41" name="Line 30"/>
            <p:cNvSpPr>
              <a:spLocks noChangeShapeType="1"/>
            </p:cNvSpPr>
            <p:nvPr/>
          </p:nvSpPr>
          <p:spPr bwMode="auto">
            <a:xfrm>
              <a:off x="1314" y="1588"/>
              <a:ext cx="647" cy="789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42" name="Line 31"/>
            <p:cNvSpPr>
              <a:spLocks noChangeShapeType="1"/>
            </p:cNvSpPr>
            <p:nvPr/>
          </p:nvSpPr>
          <p:spPr bwMode="auto">
            <a:xfrm>
              <a:off x="1314" y="1588"/>
              <a:ext cx="408" cy="117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43" name="Line 32"/>
            <p:cNvSpPr>
              <a:spLocks noChangeShapeType="1"/>
            </p:cNvSpPr>
            <p:nvPr/>
          </p:nvSpPr>
          <p:spPr bwMode="auto">
            <a:xfrm>
              <a:off x="1314" y="1588"/>
              <a:ext cx="166" cy="12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44" name="Oval 4"/>
            <p:cNvSpPr>
              <a:spLocks noChangeArrowheads="1"/>
            </p:cNvSpPr>
            <p:nvPr/>
          </p:nvSpPr>
          <p:spPr bwMode="auto">
            <a:xfrm>
              <a:off x="657" y="1588"/>
              <a:ext cx="1315" cy="1315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</p:grpSp>
      <p:grpSp>
        <p:nvGrpSpPr>
          <p:cNvPr id="29704" name="Group 60"/>
          <p:cNvGrpSpPr>
            <a:grpSpLocks/>
          </p:cNvGrpSpPr>
          <p:nvPr/>
        </p:nvGrpSpPr>
        <p:grpSpPr bwMode="auto">
          <a:xfrm>
            <a:off x="809625" y="2506663"/>
            <a:ext cx="2087563" cy="2087562"/>
            <a:chOff x="2426" y="1588"/>
            <a:chExt cx="1315" cy="1315"/>
          </a:xfrm>
        </p:grpSpPr>
        <p:sp>
          <p:nvSpPr>
            <p:cNvPr id="29719" name="AutoShape 7"/>
            <p:cNvSpPr>
              <a:spLocks noChangeArrowheads="1"/>
            </p:cNvSpPr>
            <p:nvPr/>
          </p:nvSpPr>
          <p:spPr bwMode="auto">
            <a:xfrm>
              <a:off x="2516" y="1588"/>
              <a:ext cx="1134" cy="998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9720" name="Line 34"/>
            <p:cNvSpPr>
              <a:spLocks noChangeShapeType="1"/>
            </p:cNvSpPr>
            <p:nvPr/>
          </p:nvSpPr>
          <p:spPr bwMode="auto">
            <a:xfrm>
              <a:off x="3084" y="1588"/>
              <a:ext cx="0" cy="13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21" name="Line 35"/>
            <p:cNvSpPr>
              <a:spLocks noChangeShapeType="1"/>
            </p:cNvSpPr>
            <p:nvPr/>
          </p:nvSpPr>
          <p:spPr bwMode="auto">
            <a:xfrm>
              <a:off x="2743" y="1679"/>
              <a:ext cx="681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22" name="Line 37"/>
            <p:cNvSpPr>
              <a:spLocks noChangeShapeType="1"/>
            </p:cNvSpPr>
            <p:nvPr/>
          </p:nvSpPr>
          <p:spPr bwMode="auto">
            <a:xfrm>
              <a:off x="2584" y="1815"/>
              <a:ext cx="998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23" name="Line 38"/>
            <p:cNvSpPr>
              <a:spLocks noChangeShapeType="1"/>
            </p:cNvSpPr>
            <p:nvPr/>
          </p:nvSpPr>
          <p:spPr bwMode="auto">
            <a:xfrm>
              <a:off x="2494" y="1951"/>
              <a:ext cx="118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24" name="Line 39"/>
            <p:cNvSpPr>
              <a:spLocks noChangeShapeType="1"/>
            </p:cNvSpPr>
            <p:nvPr/>
          </p:nvSpPr>
          <p:spPr bwMode="auto">
            <a:xfrm>
              <a:off x="2448" y="2087"/>
              <a:ext cx="127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25" name="Line 40"/>
            <p:cNvSpPr>
              <a:spLocks noChangeShapeType="1"/>
            </p:cNvSpPr>
            <p:nvPr/>
          </p:nvSpPr>
          <p:spPr bwMode="auto">
            <a:xfrm>
              <a:off x="2426" y="2223"/>
              <a:ext cx="1315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26" name="Line 41"/>
            <p:cNvSpPr>
              <a:spLocks noChangeShapeType="1"/>
            </p:cNvSpPr>
            <p:nvPr/>
          </p:nvSpPr>
          <p:spPr bwMode="auto">
            <a:xfrm>
              <a:off x="2426" y="2359"/>
              <a:ext cx="1315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27" name="Line 42"/>
            <p:cNvSpPr>
              <a:spLocks noChangeShapeType="1"/>
            </p:cNvSpPr>
            <p:nvPr/>
          </p:nvSpPr>
          <p:spPr bwMode="auto">
            <a:xfrm>
              <a:off x="2471" y="2495"/>
              <a:ext cx="1225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28" name="Line 43"/>
            <p:cNvSpPr>
              <a:spLocks noChangeShapeType="1"/>
            </p:cNvSpPr>
            <p:nvPr/>
          </p:nvSpPr>
          <p:spPr bwMode="auto">
            <a:xfrm>
              <a:off x="2562" y="2631"/>
              <a:ext cx="1043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29" name="Line 44"/>
            <p:cNvSpPr>
              <a:spLocks noChangeShapeType="1"/>
            </p:cNvSpPr>
            <p:nvPr/>
          </p:nvSpPr>
          <p:spPr bwMode="auto">
            <a:xfrm>
              <a:off x="2698" y="2767"/>
              <a:ext cx="771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30" name="Oval 6"/>
            <p:cNvSpPr>
              <a:spLocks noChangeArrowheads="1"/>
            </p:cNvSpPr>
            <p:nvPr/>
          </p:nvSpPr>
          <p:spPr bwMode="auto">
            <a:xfrm>
              <a:off x="2426" y="1588"/>
              <a:ext cx="1315" cy="1315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</p:grpSp>
      <p:sp>
        <p:nvSpPr>
          <p:cNvPr id="29705" name="Text Box 46"/>
          <p:cNvSpPr txBox="1">
            <a:spLocks noChangeArrowheads="1"/>
          </p:cNvSpPr>
          <p:nvPr/>
        </p:nvSpPr>
        <p:spPr bwMode="auto">
          <a:xfrm>
            <a:off x="4951413" y="2276475"/>
            <a:ext cx="773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 = 1/3</a:t>
            </a:r>
          </a:p>
        </p:txBody>
      </p:sp>
      <p:sp>
        <p:nvSpPr>
          <p:cNvPr id="29706" name="Text Box 47"/>
          <p:cNvSpPr txBox="1">
            <a:spLocks noChangeArrowheads="1"/>
          </p:cNvSpPr>
          <p:nvPr/>
        </p:nvSpPr>
        <p:spPr bwMode="auto">
          <a:xfrm>
            <a:off x="2359025" y="2349500"/>
            <a:ext cx="773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 = 1/2</a:t>
            </a:r>
          </a:p>
        </p:txBody>
      </p:sp>
      <p:sp>
        <p:nvSpPr>
          <p:cNvPr id="29707" name="Text Box 50"/>
          <p:cNvSpPr txBox="1">
            <a:spLocks noChangeArrowheads="1"/>
          </p:cNvSpPr>
          <p:nvPr/>
        </p:nvSpPr>
        <p:spPr bwMode="auto">
          <a:xfrm>
            <a:off x="7885113" y="2349500"/>
            <a:ext cx="773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 = 1/4</a:t>
            </a:r>
          </a:p>
        </p:txBody>
      </p:sp>
      <p:grpSp>
        <p:nvGrpSpPr>
          <p:cNvPr id="29708" name="Group 62"/>
          <p:cNvGrpSpPr>
            <a:grpSpLocks/>
          </p:cNvGrpSpPr>
          <p:nvPr/>
        </p:nvGrpSpPr>
        <p:grpSpPr bwMode="auto">
          <a:xfrm>
            <a:off x="6227763" y="2505075"/>
            <a:ext cx="2089150" cy="2089150"/>
            <a:chOff x="4059" y="1578"/>
            <a:chExt cx="1316" cy="1316"/>
          </a:xfrm>
        </p:grpSpPr>
        <p:sp>
          <p:nvSpPr>
            <p:cNvPr id="29709" name="AutoShape 48"/>
            <p:cNvSpPr>
              <a:spLocks noChangeArrowheads="1"/>
            </p:cNvSpPr>
            <p:nvPr/>
          </p:nvSpPr>
          <p:spPr bwMode="auto">
            <a:xfrm>
              <a:off x="4150" y="1578"/>
              <a:ext cx="1134" cy="998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9710" name="Line 52"/>
            <p:cNvSpPr>
              <a:spLocks noChangeShapeType="1"/>
            </p:cNvSpPr>
            <p:nvPr/>
          </p:nvSpPr>
          <p:spPr bwMode="auto">
            <a:xfrm>
              <a:off x="4227" y="1809"/>
              <a:ext cx="998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11" name="Line 53"/>
            <p:cNvSpPr>
              <a:spLocks noChangeShapeType="1"/>
            </p:cNvSpPr>
            <p:nvPr/>
          </p:nvSpPr>
          <p:spPr bwMode="auto">
            <a:xfrm>
              <a:off x="4150" y="1896"/>
              <a:ext cx="1225" cy="27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12" name="Line 54"/>
            <p:cNvSpPr>
              <a:spLocks noChangeShapeType="1"/>
            </p:cNvSpPr>
            <p:nvPr/>
          </p:nvSpPr>
          <p:spPr bwMode="auto">
            <a:xfrm flipV="1">
              <a:off x="4280" y="1927"/>
              <a:ext cx="1016" cy="79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13" name="Line 56"/>
            <p:cNvSpPr>
              <a:spLocks noChangeShapeType="1"/>
            </p:cNvSpPr>
            <p:nvPr/>
          </p:nvSpPr>
          <p:spPr bwMode="auto">
            <a:xfrm flipV="1">
              <a:off x="4059" y="1590"/>
              <a:ext cx="771" cy="714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14" name="Line 57"/>
            <p:cNvSpPr>
              <a:spLocks noChangeShapeType="1"/>
            </p:cNvSpPr>
            <p:nvPr/>
          </p:nvSpPr>
          <p:spPr bwMode="auto">
            <a:xfrm flipV="1">
              <a:off x="4235" y="1624"/>
              <a:ext cx="233" cy="105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15" name="Line 58"/>
            <p:cNvSpPr>
              <a:spLocks noChangeShapeType="1"/>
            </p:cNvSpPr>
            <p:nvPr/>
          </p:nvSpPr>
          <p:spPr bwMode="auto">
            <a:xfrm flipH="1">
              <a:off x="4785" y="1888"/>
              <a:ext cx="499" cy="1006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16" name="Line 55"/>
            <p:cNvSpPr>
              <a:spLocks noChangeShapeType="1"/>
            </p:cNvSpPr>
            <p:nvPr/>
          </p:nvSpPr>
          <p:spPr bwMode="auto">
            <a:xfrm flipV="1">
              <a:off x="4607" y="2349"/>
              <a:ext cx="768" cy="53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9717" name="Oval 51"/>
            <p:cNvSpPr>
              <a:spLocks noChangeArrowheads="1"/>
            </p:cNvSpPr>
            <p:nvPr/>
          </p:nvSpPr>
          <p:spPr bwMode="auto">
            <a:xfrm>
              <a:off x="4390" y="1908"/>
              <a:ext cx="656" cy="6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9718" name="Oval 49"/>
            <p:cNvSpPr>
              <a:spLocks noChangeArrowheads="1"/>
            </p:cNvSpPr>
            <p:nvPr/>
          </p:nvSpPr>
          <p:spPr bwMode="auto">
            <a:xfrm>
              <a:off x="4060" y="1578"/>
              <a:ext cx="1315" cy="1315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/>
              <a:t>Probability definition (freqentist)</a:t>
            </a:r>
          </a:p>
        </p:txBody>
      </p:sp>
      <p:sp>
        <p:nvSpPr>
          <p:cNvPr id="3072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A bit more formal definition of probability:</a:t>
            </a:r>
          </a:p>
          <a:p>
            <a:r>
              <a:rPr lang="en-US" sz="2800">
                <a:solidFill>
                  <a:schemeClr val="accent2"/>
                </a:solidFill>
              </a:rPr>
              <a:t>Law of large numbers:</a:t>
            </a:r>
            <a:br>
              <a:rPr lang="en-US" sz="2800"/>
            </a:br>
            <a:endParaRPr lang="en-US" sz="2000"/>
          </a:p>
          <a:p>
            <a:pPr>
              <a:buFontTx/>
              <a:buNone/>
            </a:pPr>
            <a:br>
              <a:rPr lang="en-US" sz="2800"/>
            </a:br>
            <a:r>
              <a:rPr lang="en-US" sz="2800"/>
              <a:t>				if</a:t>
            </a:r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i.e.:</a:t>
            </a:r>
            <a:endParaRPr lang="en-US" sz="4000">
              <a:latin typeface="Times New Roman" charset="0"/>
              <a:sym typeface="Symbol" charset="2"/>
            </a:endParaRPr>
          </a:p>
          <a:p>
            <a:endParaRPr lang="en-US" sz="2800"/>
          </a:p>
          <a:p>
            <a:pPr>
              <a:buFontTx/>
              <a:buNone/>
            </a:pPr>
            <a:endParaRPr lang="en-US" sz="2800">
              <a:solidFill>
                <a:srgbClr val="CC0066"/>
              </a:solidFill>
            </a:endParaRP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BDB17E-9822-BB43-BD94-A517DD229E1D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  <p:pic>
        <p:nvPicPr>
          <p:cNvPr id="30727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2852738"/>
            <a:ext cx="180022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76813" y="2568575"/>
            <a:ext cx="2043112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4075" y="4149725"/>
            <a:ext cx="64087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Text Box 21"/>
          <p:cNvSpPr txBox="1">
            <a:spLocks noChangeArrowheads="1"/>
          </p:cNvSpPr>
          <p:nvPr/>
        </p:nvSpPr>
        <p:spPr bwMode="auto">
          <a:xfrm>
            <a:off x="3779838" y="5516563"/>
            <a:ext cx="348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CC0066"/>
                </a:solidFill>
                <a:latin typeface="Arial" charset="0"/>
              </a:rPr>
              <a:t>… isn’t it a circular definition?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9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In a picture…</a:t>
            </a:r>
          </a:p>
        </p:txBody>
      </p:sp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AFD74EA3-8C30-1D43-804D-21D763FC8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7F6520-AD59-0742-86AC-A625C227B30B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  <p:pic>
        <p:nvPicPr>
          <p:cNvPr id="32774" name="Picture 5"/>
          <p:cNvPicPr>
            <a:picLocks noChangeAspect="1" noChangeArrowheads="1"/>
          </p:cNvPicPr>
          <p:nvPr/>
        </p:nvPicPr>
        <p:blipFill>
          <a:blip r:embed="rId2"/>
          <a:srcRect t="948"/>
          <a:stretch>
            <a:fillRect/>
          </a:stretch>
        </p:blipFill>
        <p:spPr bwMode="auto">
          <a:xfrm>
            <a:off x="107950" y="955675"/>
            <a:ext cx="8785225" cy="520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+mj-ea"/>
                <a:cs typeface="+mj-cs"/>
              </a:rPr>
              <a:t>Problems with frequentist probability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66"/>
                </a:solidFill>
              </a:rPr>
              <a:t>Frequentist probability is, to some extent, circularly defined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ym typeface="Symbol" charset="2"/>
              </a:rPr>
              <a:t>A phenomenon can be proven to be random (i.e.: obeying laws of statistics) only if we observe infinite cases</a:t>
            </a:r>
          </a:p>
          <a:p>
            <a:pPr lvl="1">
              <a:lnSpc>
                <a:spcPct val="80000"/>
              </a:lnSpc>
            </a:pPr>
            <a:r>
              <a:rPr lang="en-US" sz="1800" dirty="0" err="1"/>
              <a:t>F.James</a:t>
            </a:r>
            <a:r>
              <a:rPr lang="en-US" sz="1800" dirty="0"/>
              <a:t> et al.: </a:t>
            </a:r>
            <a:r>
              <a:rPr lang="en-US" sz="1800" i="1" dirty="0">
                <a:latin typeface="Times New Roman" charset="0"/>
              </a:rPr>
              <a:t>“this definition is not very appealing to a mathematician, since it is based on experimentation, and, in fact, implies unrealizable experiments</a:t>
            </a:r>
            <a:br>
              <a:rPr lang="en-US" sz="1800" i="1" dirty="0">
                <a:latin typeface="Times New Roman" charset="0"/>
              </a:rPr>
            </a:br>
            <a:r>
              <a:rPr lang="en-US" sz="1800" i="1" dirty="0">
                <a:latin typeface="Times New Roman" charset="0"/>
              </a:rPr>
              <a:t>(N</a:t>
            </a:r>
            <a:r>
              <a:rPr lang="en-US" sz="1800" i="1" dirty="0">
                <a:latin typeface="Times New Roman" charset="0"/>
                <a:sym typeface="Symbol" charset="2"/>
              </a:rPr>
              <a:t>)”</a:t>
            </a:r>
            <a:r>
              <a:rPr lang="en-US" sz="1800" dirty="0">
                <a:sym typeface="Symbol" charset="2"/>
              </a:rPr>
              <a:t>. But a physicist can take this with some pragmatism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A frequentist model can be justified by details of poorly predictable underlying physical phenomena</a:t>
            </a:r>
          </a:p>
          <a:p>
            <a:pPr lvl="2">
              <a:lnSpc>
                <a:spcPct val="80000"/>
              </a:lnSpc>
            </a:pPr>
            <a:r>
              <a:rPr lang="en-US" sz="1600" dirty="0">
                <a:solidFill>
                  <a:schemeClr val="accent2"/>
                </a:solidFill>
              </a:rPr>
              <a:t>Deterministic</a:t>
            </a:r>
            <a:r>
              <a:rPr lang="en-US" sz="1600" dirty="0"/>
              <a:t> dynamic with instability (chaos theory, …)</a:t>
            </a:r>
          </a:p>
          <a:p>
            <a:pPr lvl="2">
              <a:lnSpc>
                <a:spcPct val="80000"/>
              </a:lnSpc>
            </a:pPr>
            <a:r>
              <a:rPr lang="en-US" sz="1600" dirty="0">
                <a:solidFill>
                  <a:srgbClr val="CC0066"/>
                </a:solidFill>
              </a:rPr>
              <a:t>Quantum Mechanics is intrinsically probabilistic…!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A school of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statisticians state that </a:t>
            </a:r>
            <a:r>
              <a:rPr lang="en-US" sz="1800" dirty="0">
                <a:solidFill>
                  <a:schemeClr val="accent2"/>
                </a:solidFill>
              </a:rPr>
              <a:t>Bayesian</a:t>
            </a:r>
            <a:r>
              <a:rPr lang="en-US" sz="1800" dirty="0"/>
              <a:t> statistics is a more natural and fundamental concept, and frequentist statistic is just a special sub-case</a:t>
            </a:r>
          </a:p>
        </p:txBody>
      </p:sp>
      <p:sp>
        <p:nvSpPr>
          <p:cNvPr id="7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3E806-2469-0A4D-BD01-9716EAE99D98}" type="slidenum">
              <a:rPr lang="it-IT" smtClean="0"/>
              <a:pPr>
                <a:defRPr/>
              </a:pPr>
              <a:t>23</a:t>
            </a:fld>
            <a:endParaRPr lang="it-I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+mj-ea"/>
                <a:cs typeface="+mj-cs"/>
              </a:rPr>
              <a:t>Problems with subjective probability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66"/>
                </a:solidFill>
              </a:rPr>
              <a:t>On the other hand, Bayesian approach is subjectivity by definition,</a:t>
            </a:r>
            <a:r>
              <a:rPr lang="en-US" sz="2400" dirty="0"/>
              <a:t> which is unpleasant for scientific applications.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Bayesian reply that it is actually </a:t>
            </a:r>
            <a:r>
              <a:rPr lang="en-US" sz="1800" dirty="0">
                <a:solidFill>
                  <a:schemeClr val="accent2"/>
                </a:solidFill>
              </a:rPr>
              <a:t>inter-subjective</a:t>
            </a:r>
            <a:r>
              <a:rPr lang="en-US" sz="1800" dirty="0"/>
              <a:t>, i.e.: the real essence of learning and knowing physical laws…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3333CC"/>
                </a:solidFill>
              </a:rPr>
              <a:t>Frequentist approach is preferred by the large fraction of physicists </a:t>
            </a:r>
            <a:r>
              <a:rPr lang="en-US" sz="2400" dirty="0"/>
              <a:t>(probably the majority, but Bayesian statistics is getting more and more popular in many application, also thanks to its </a:t>
            </a:r>
            <a:r>
              <a:rPr lang="en-US" sz="2400" dirty="0">
                <a:solidFill>
                  <a:schemeClr val="accent2"/>
                </a:solidFill>
              </a:rPr>
              <a:t>easier application </a:t>
            </a:r>
            <a:r>
              <a:rPr lang="en-US" sz="2400" dirty="0"/>
              <a:t>in many cases)</a:t>
            </a:r>
          </a:p>
        </p:txBody>
      </p:sp>
      <p:sp>
        <p:nvSpPr>
          <p:cNvPr id="7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3E806-2469-0A4D-BD01-9716EAE99D98}" type="slidenum">
              <a:rPr lang="it-IT" smtClean="0"/>
              <a:pPr>
                <a:defRPr/>
              </a:pPr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1981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Conditional probability</a:t>
            </a:r>
          </a:p>
        </p:txBody>
      </p:sp>
      <p:sp>
        <p:nvSpPr>
          <p:cNvPr id="378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Probability of </a:t>
            </a:r>
            <a:r>
              <a:rPr lang="en-US" sz="2400" i="1" dirty="0">
                <a:latin typeface="Times New Roman" charset="0"/>
              </a:rPr>
              <a:t>A</a:t>
            </a:r>
            <a:r>
              <a:rPr lang="en-US" sz="2400" dirty="0"/>
              <a:t>, given </a:t>
            </a:r>
            <a:r>
              <a:rPr lang="en-US" sz="2400" i="1" dirty="0">
                <a:latin typeface="Times New Roman" charset="0"/>
              </a:rPr>
              <a:t>B</a:t>
            </a:r>
            <a:r>
              <a:rPr lang="en-US" sz="2400" dirty="0"/>
              <a:t>: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A 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</a:rPr>
              <a:t>|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</a:rPr>
              <a:t>)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i.e.: probability that an event known to belong to set </a:t>
            </a:r>
            <a:r>
              <a:rPr lang="en-US" sz="2400" i="1" dirty="0">
                <a:latin typeface="Times New Roman" charset="0"/>
              </a:rPr>
              <a:t>B</a:t>
            </a:r>
            <a:r>
              <a:rPr lang="en-US" sz="2400" dirty="0"/>
              <a:t>, is also a member of set </a:t>
            </a:r>
            <a:r>
              <a:rPr lang="en-US" sz="2400" i="1" dirty="0">
                <a:latin typeface="Times New Roman" charset="0"/>
              </a:rPr>
              <a:t>A</a:t>
            </a:r>
            <a:r>
              <a:rPr lang="en-US" sz="24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A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|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)  =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A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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) /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)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Event </a:t>
            </a:r>
            <a:r>
              <a:rPr lang="en-US" sz="2400" i="1" dirty="0">
                <a:latin typeface="Times New Roman" charset="0"/>
              </a:rPr>
              <a:t>A</a:t>
            </a:r>
            <a:r>
              <a:rPr lang="en-US" sz="2400" dirty="0"/>
              <a:t> is said to be </a:t>
            </a:r>
            <a:br>
              <a:rPr lang="en-US" sz="2400" dirty="0"/>
            </a:br>
            <a:r>
              <a:rPr lang="en-US" sz="2400" dirty="0">
                <a:solidFill>
                  <a:schemeClr val="accent2"/>
                </a:solidFill>
              </a:rPr>
              <a:t>independent</a:t>
            </a:r>
            <a:r>
              <a:rPr lang="en-US" sz="2400" dirty="0"/>
              <a:t> on </a:t>
            </a:r>
            <a:r>
              <a:rPr lang="en-US" sz="2400" i="1" dirty="0">
                <a:latin typeface="Times New Roman" charset="0"/>
              </a:rPr>
              <a:t>B</a:t>
            </a:r>
            <a:r>
              <a:rPr lang="en-US" sz="2400" dirty="0"/>
              <a:t> if the </a:t>
            </a:r>
            <a:br>
              <a:rPr lang="en-US" sz="2400" dirty="0"/>
            </a:br>
            <a:r>
              <a:rPr lang="en-US" sz="2400" dirty="0"/>
              <a:t>conditional probability of </a:t>
            </a:r>
            <a:br>
              <a:rPr lang="en-US" sz="2400" dirty="0"/>
            </a:br>
            <a:r>
              <a:rPr lang="en-US" sz="2400" i="1" dirty="0">
                <a:latin typeface="Times New Roman" charset="0"/>
              </a:rPr>
              <a:t>A</a:t>
            </a:r>
            <a:r>
              <a:rPr lang="en-US" sz="2400" dirty="0"/>
              <a:t> given </a:t>
            </a:r>
            <a:r>
              <a:rPr lang="en-US" sz="2400" i="1" dirty="0">
                <a:latin typeface="Times New Roman" charset="0"/>
              </a:rPr>
              <a:t>B</a:t>
            </a:r>
            <a:r>
              <a:rPr lang="en-US" sz="2400" dirty="0"/>
              <a:t> is equal to the </a:t>
            </a:r>
            <a:br>
              <a:rPr lang="en-US" sz="2400" dirty="0"/>
            </a:br>
            <a:r>
              <a:rPr lang="en-US" sz="2400" dirty="0"/>
              <a:t>probability of </a:t>
            </a:r>
            <a:r>
              <a:rPr lang="en-US" sz="2400" i="1" dirty="0">
                <a:latin typeface="Times New Roman" charset="0"/>
              </a:rPr>
              <a:t>A</a:t>
            </a:r>
            <a:r>
              <a:rPr lang="en-US" sz="24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A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|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) =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A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Hence, if </a:t>
            </a:r>
            <a:r>
              <a:rPr lang="en-US" sz="2400" i="1" dirty="0">
                <a:latin typeface="Times New Roman" charset="0"/>
              </a:rPr>
              <a:t>A</a:t>
            </a:r>
            <a:r>
              <a:rPr lang="en-US" sz="2400" dirty="0"/>
              <a:t> is independent on </a:t>
            </a:r>
            <a:r>
              <a:rPr lang="en-US" sz="2400" i="1" dirty="0">
                <a:latin typeface="Times New Roman" charset="0"/>
              </a:rPr>
              <a:t>B</a:t>
            </a:r>
            <a:r>
              <a:rPr lang="en-US" sz="24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A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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) =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A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)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400" dirty="0" err="1">
                <a:solidFill>
                  <a:schemeClr val="accent2"/>
                </a:solidFill>
                <a:sym typeface="Wingdings" charset="2"/>
              </a:rPr>
              <a:t></a:t>
            </a:r>
            <a:r>
              <a:rPr lang="en-US" sz="2400" dirty="0">
                <a:solidFill>
                  <a:schemeClr val="accent2"/>
                </a:solidFill>
                <a:sym typeface="Wingdings" charset="2"/>
              </a:rPr>
              <a:t> </a:t>
            </a:r>
            <a:r>
              <a:rPr lang="en-US" sz="2400" dirty="0">
                <a:solidFill>
                  <a:schemeClr val="accent2"/>
                </a:solidFill>
              </a:rPr>
              <a:t>If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 is independent on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400" dirty="0">
                <a:solidFill>
                  <a:schemeClr val="accent2"/>
                </a:solidFill>
              </a:rPr>
              <a:t>,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400" dirty="0">
                <a:solidFill>
                  <a:schemeClr val="accent2"/>
                </a:solidFill>
              </a:rPr>
              <a:t> is independent on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A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DBD72-400F-1949-A7F6-9A2AC1FA67F9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  <p:sp>
        <p:nvSpPr>
          <p:cNvPr id="37895" name="Oval 4"/>
          <p:cNvSpPr>
            <a:spLocks noChangeArrowheads="1"/>
          </p:cNvSpPr>
          <p:nvPr/>
        </p:nvSpPr>
        <p:spPr bwMode="auto">
          <a:xfrm>
            <a:off x="5292725" y="2565400"/>
            <a:ext cx="1655763" cy="1725613"/>
          </a:xfrm>
          <a:prstGeom prst="ellipse">
            <a:avLst/>
          </a:prstGeom>
          <a:solidFill>
            <a:schemeClr val="accent1">
              <a:alpha val="30196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7896" name="Oval 5"/>
          <p:cNvSpPr>
            <a:spLocks noChangeArrowheads="1"/>
          </p:cNvSpPr>
          <p:nvPr/>
        </p:nvSpPr>
        <p:spPr bwMode="auto">
          <a:xfrm>
            <a:off x="6372225" y="2565400"/>
            <a:ext cx="1655763" cy="1727200"/>
          </a:xfrm>
          <a:prstGeom prst="ellipse">
            <a:avLst/>
          </a:prstGeom>
          <a:solidFill>
            <a:schemeClr val="accent2">
              <a:alpha val="30196"/>
            </a:scheme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7897" name="Text Box 6"/>
          <p:cNvSpPr txBox="1">
            <a:spLocks noChangeArrowheads="1"/>
          </p:cNvSpPr>
          <p:nvPr/>
        </p:nvSpPr>
        <p:spPr bwMode="auto">
          <a:xfrm>
            <a:off x="5651500" y="3078163"/>
            <a:ext cx="398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00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37898" name="Text Box 7"/>
          <p:cNvSpPr txBox="1">
            <a:spLocks noChangeArrowheads="1"/>
          </p:cNvSpPr>
          <p:nvPr/>
        </p:nvSpPr>
        <p:spPr bwMode="auto">
          <a:xfrm>
            <a:off x="7146925" y="3078163"/>
            <a:ext cx="377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000">
                <a:solidFill>
                  <a:schemeClr val="accent2"/>
                </a:solidFill>
              </a:rPr>
              <a:t>B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Prob. Density Functions (PDF)</a:t>
            </a:r>
          </a:p>
        </p:txBody>
      </p:sp>
      <p:sp>
        <p:nvSpPr>
          <p:cNvPr id="389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</a:rPr>
              <a:t>Sample space</a:t>
            </a:r>
            <a:r>
              <a:rPr lang="en-US" sz="2000" dirty="0"/>
              <a:t> = {                                                    }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</a:rPr>
              <a:t>Experiment</a:t>
            </a:r>
            <a:r>
              <a:rPr lang="en-US" sz="2000" dirty="0"/>
              <a:t> = one point on the sample space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</a:rPr>
              <a:t>Event</a:t>
            </a:r>
            <a:r>
              <a:rPr lang="en-US" sz="2000" dirty="0"/>
              <a:t> = a subset </a:t>
            </a:r>
            <a:r>
              <a:rPr lang="en-US" sz="2000" i="1" dirty="0">
                <a:latin typeface="Times New Roman" charset="0"/>
                <a:sym typeface="Symbol" charset="2"/>
              </a:rPr>
              <a:t>A</a:t>
            </a:r>
            <a:r>
              <a:rPr lang="en-US" sz="2000" dirty="0">
                <a:sym typeface="Symbol" charset="2"/>
              </a:rPr>
              <a:t> of the sample space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</a:rPr>
              <a:t>P.D.F.</a:t>
            </a:r>
            <a:r>
              <a:rPr lang="en-US" sz="2000" dirty="0"/>
              <a:t> = 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Probability</a:t>
            </a:r>
            <a:r>
              <a:rPr lang="en-US" sz="2000" dirty="0">
                <a:sym typeface="Symbol" charset="2"/>
              </a:rPr>
              <a:t> of an event </a:t>
            </a:r>
            <a:r>
              <a:rPr lang="en-US" sz="2000" i="1" dirty="0">
                <a:latin typeface="Times New Roman" charset="0"/>
                <a:sym typeface="Symbol" charset="2"/>
              </a:rPr>
              <a:t>A</a:t>
            </a:r>
            <a:r>
              <a:rPr lang="en-US" sz="2000" dirty="0">
                <a:sym typeface="Symbol" charset="2"/>
              </a:rPr>
              <a:t> = </a:t>
            </a:r>
          </a:p>
          <a:p>
            <a:pPr>
              <a:lnSpc>
                <a:spcPct val="80000"/>
              </a:lnSpc>
            </a:pPr>
            <a:endParaRPr lang="en-US" sz="2000" dirty="0"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dirty="0"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dirty="0"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sym typeface="Symbol" charset="2"/>
              </a:rPr>
              <a:t>Differential probability:</a:t>
            </a:r>
          </a:p>
          <a:p>
            <a:pPr>
              <a:lnSpc>
                <a:spcPct val="80000"/>
              </a:lnSpc>
            </a:pPr>
            <a:endParaRPr lang="en-US" sz="2000" dirty="0"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dirty="0"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accent2"/>
              </a:solidFill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sym typeface="Symbol" charset="2"/>
              </a:rPr>
              <a:t>For continuous cases, the probability of an event made of a single experiment is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zero: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P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({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2000" baseline="-25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0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}) = 0</a:t>
            </a:r>
            <a:endParaRPr lang="en-US" sz="2000" dirty="0">
              <a:solidFill>
                <a:schemeClr val="accent2"/>
              </a:solidFill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Discrete variables</a:t>
            </a:r>
            <a:r>
              <a:rPr lang="en-US" sz="2000" dirty="0">
                <a:sym typeface="Symbol" charset="2"/>
              </a:rPr>
              <a:t> may be treated as “Dirac’s </a:t>
            </a:r>
            <a:r>
              <a:rPr lang="en-US" sz="2000" dirty="0" err="1">
                <a:sym typeface="Symbol" charset="2"/>
              </a:rPr>
              <a:t></a:t>
            </a:r>
            <a:r>
              <a:rPr lang="en-US" sz="2000" dirty="0">
                <a:sym typeface="Symbol" charset="2"/>
              </a:rPr>
              <a:t>”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ym typeface="Symbol" charset="2"/>
              </a:rPr>
              <a:t>uniform treatment of continuous and discrete cases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37DE1C-1776-9347-B4AF-2A078F32DA2E}" type="slidenum">
              <a:rPr lang="it-IT" smtClean="0"/>
              <a:pPr>
                <a:defRPr/>
              </a:pPr>
              <a:t>26</a:t>
            </a:fld>
            <a:endParaRPr lang="it-IT"/>
          </a:p>
        </p:txBody>
      </p:sp>
      <p:pic>
        <p:nvPicPr>
          <p:cNvPr id="3891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2047875"/>
            <a:ext cx="2952750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3575" y="1077913"/>
            <a:ext cx="338455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95513" y="2708275"/>
            <a:ext cx="4392612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30438" y="3933825"/>
            <a:ext cx="43211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PDFs in more dimensions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 more dimensions (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n</a:t>
            </a:r>
            <a:r>
              <a:rPr lang="en-US" sz="2400" dirty="0"/>
              <a:t> random variables), PDF can be defined as: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The probability associated to an event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E</a:t>
            </a:r>
            <a:r>
              <a:rPr lang="en-US" sz="2400" dirty="0"/>
              <a:t> is obtained by integrating the PDF over the</a:t>
            </a:r>
            <a:br>
              <a:rPr lang="en-US" sz="2400" dirty="0"/>
            </a:br>
            <a:r>
              <a:rPr lang="en-US" sz="2400" dirty="0"/>
              <a:t>corresponding set in the sample</a:t>
            </a:r>
            <a:br>
              <a:rPr lang="en-US" sz="2400" dirty="0"/>
            </a:br>
            <a:r>
              <a:rPr lang="en-US" sz="2400" dirty="0"/>
              <a:t>space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27</a:t>
            </a:fld>
            <a:endParaRPr lang="it-IT"/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483768" y="2204864"/>
            <a:ext cx="43211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igura a mano libera 13"/>
          <p:cNvSpPr/>
          <p:nvPr/>
        </p:nvSpPr>
        <p:spPr>
          <a:xfrm>
            <a:off x="6543536" y="5327124"/>
            <a:ext cx="375461" cy="1251363"/>
          </a:xfrm>
          <a:custGeom>
            <a:avLst/>
            <a:gdLst>
              <a:gd name="connsiteX0" fmla="*/ 0 w 375461"/>
              <a:gd name="connsiteY0" fmla="*/ 0 h 1251363"/>
              <a:gd name="connsiteX1" fmla="*/ 365922 w 375461"/>
              <a:gd name="connsiteY1" fmla="*/ 807140 h 1251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5461" h="1251363">
                <a:moveTo>
                  <a:pt x="0" y="0"/>
                </a:moveTo>
                <a:cubicBezTo>
                  <a:pt x="211660" y="909378"/>
                  <a:pt x="423321" y="1818756"/>
                  <a:pt x="365922" y="80714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18" name="Gruppo 17"/>
          <p:cNvGrpSpPr/>
          <p:nvPr/>
        </p:nvGrpSpPr>
        <p:grpSpPr>
          <a:xfrm>
            <a:off x="5796136" y="3861048"/>
            <a:ext cx="3168352" cy="2241767"/>
            <a:chOff x="5652120" y="3933056"/>
            <a:chExt cx="3168352" cy="2241767"/>
          </a:xfrm>
        </p:grpSpPr>
        <p:sp>
          <p:nvSpPr>
            <p:cNvPr id="11" name="Rettangolo 10"/>
            <p:cNvSpPr/>
            <p:nvPr/>
          </p:nvSpPr>
          <p:spPr bwMode="auto">
            <a:xfrm>
              <a:off x="5652120" y="3933056"/>
              <a:ext cx="3168352" cy="224176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8473934" y="4037324"/>
              <a:ext cx="247527" cy="458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000000"/>
                  </a:solidFill>
                </a:rPr>
                <a:t>Ω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" name="Figura a mano libera 15"/>
            <p:cNvSpPr/>
            <p:nvPr/>
          </p:nvSpPr>
          <p:spPr>
            <a:xfrm>
              <a:off x="5868144" y="4653136"/>
              <a:ext cx="2806389" cy="1050512"/>
            </a:xfrm>
            <a:custGeom>
              <a:avLst/>
              <a:gdLst>
                <a:gd name="connsiteX0" fmla="*/ 2432301 w 2813824"/>
                <a:gd name="connsiteY0" fmla="*/ 0 h 236762"/>
                <a:gd name="connsiteX1" fmla="*/ 2615262 w 2813824"/>
                <a:gd name="connsiteY1" fmla="*/ 53810 h 236762"/>
                <a:gd name="connsiteX2" fmla="*/ 0 w 2813824"/>
                <a:gd name="connsiteY2" fmla="*/ 236762 h 236762"/>
                <a:gd name="connsiteX0" fmla="*/ 0 w 203287"/>
                <a:gd name="connsiteY0" fmla="*/ 0 h 53811"/>
                <a:gd name="connsiteX1" fmla="*/ 182961 w 203287"/>
                <a:gd name="connsiteY1" fmla="*/ 53810 h 53811"/>
                <a:gd name="connsiteX2" fmla="*/ 4128 w 203287"/>
                <a:gd name="connsiteY2" fmla="*/ 2230 h 53811"/>
                <a:gd name="connsiteX0" fmla="*/ 2053611 w 2407131"/>
                <a:gd name="connsiteY0" fmla="*/ 0 h 179554"/>
                <a:gd name="connsiteX1" fmla="*/ 2236572 w 2407131"/>
                <a:gd name="connsiteY1" fmla="*/ 53810 h 179554"/>
                <a:gd name="connsiteX2" fmla="*/ 314 w 2407131"/>
                <a:gd name="connsiteY2" fmla="*/ 179051 h 179554"/>
                <a:gd name="connsiteX3" fmla="*/ 2057739 w 2407131"/>
                <a:gd name="connsiteY3" fmla="*/ 2230 h 179554"/>
                <a:gd name="connsiteX0" fmla="*/ 2179723 w 2533243"/>
                <a:gd name="connsiteY0" fmla="*/ 0 h 179419"/>
                <a:gd name="connsiteX1" fmla="*/ 2362684 w 2533243"/>
                <a:gd name="connsiteY1" fmla="*/ 53810 h 179419"/>
                <a:gd name="connsiteX2" fmla="*/ 126426 w 2533243"/>
                <a:gd name="connsiteY2" fmla="*/ 179051 h 179419"/>
                <a:gd name="connsiteX3" fmla="*/ 333974 w 2533243"/>
                <a:gd name="connsiteY3" fmla="*/ 37828 h 179419"/>
                <a:gd name="connsiteX4" fmla="*/ 2183851 w 2533243"/>
                <a:gd name="connsiteY4" fmla="*/ 2230 h 179419"/>
                <a:gd name="connsiteX0" fmla="*/ 2146149 w 2399386"/>
                <a:gd name="connsiteY0" fmla="*/ 0 h 215526"/>
                <a:gd name="connsiteX1" fmla="*/ 2329110 w 2399386"/>
                <a:gd name="connsiteY1" fmla="*/ 53810 h 215526"/>
                <a:gd name="connsiteX2" fmla="*/ 1455446 w 2399386"/>
                <a:gd name="connsiteY2" fmla="*/ 209313 h 215526"/>
                <a:gd name="connsiteX3" fmla="*/ 92852 w 2399386"/>
                <a:gd name="connsiteY3" fmla="*/ 179051 h 215526"/>
                <a:gd name="connsiteX4" fmla="*/ 300400 w 2399386"/>
                <a:gd name="connsiteY4" fmla="*/ 37828 h 215526"/>
                <a:gd name="connsiteX5" fmla="*/ 2150277 w 2399386"/>
                <a:gd name="connsiteY5" fmla="*/ 2230 h 215526"/>
                <a:gd name="connsiteX0" fmla="*/ 2146149 w 2399386"/>
                <a:gd name="connsiteY0" fmla="*/ 0 h 215526"/>
                <a:gd name="connsiteX1" fmla="*/ 2329110 w 2399386"/>
                <a:gd name="connsiteY1" fmla="*/ 53810 h 215526"/>
                <a:gd name="connsiteX2" fmla="*/ 1455446 w 2399386"/>
                <a:gd name="connsiteY2" fmla="*/ 209313 h 215526"/>
                <a:gd name="connsiteX3" fmla="*/ 92852 w 2399386"/>
                <a:gd name="connsiteY3" fmla="*/ 179051 h 215526"/>
                <a:gd name="connsiteX4" fmla="*/ 300400 w 2399386"/>
                <a:gd name="connsiteY4" fmla="*/ 37828 h 215526"/>
                <a:gd name="connsiteX5" fmla="*/ 1572755 w 2399386"/>
                <a:gd name="connsiteY5" fmla="*/ 2230 h 215526"/>
                <a:gd name="connsiteX0" fmla="*/ 2146149 w 2399386"/>
                <a:gd name="connsiteY0" fmla="*/ 2814 h 218340"/>
                <a:gd name="connsiteX1" fmla="*/ 2329110 w 2399386"/>
                <a:gd name="connsiteY1" fmla="*/ 56624 h 218340"/>
                <a:gd name="connsiteX2" fmla="*/ 1455446 w 2399386"/>
                <a:gd name="connsiteY2" fmla="*/ 212127 h 218340"/>
                <a:gd name="connsiteX3" fmla="*/ 92852 w 2399386"/>
                <a:gd name="connsiteY3" fmla="*/ 181865 h 218340"/>
                <a:gd name="connsiteX4" fmla="*/ 300400 w 2399386"/>
                <a:gd name="connsiteY4" fmla="*/ 40642 h 218340"/>
                <a:gd name="connsiteX5" fmla="*/ 2150277 w 2399386"/>
                <a:gd name="connsiteY5" fmla="*/ 0 h 218340"/>
                <a:gd name="connsiteX0" fmla="*/ 2146149 w 2399386"/>
                <a:gd name="connsiteY0" fmla="*/ 10380 h 225906"/>
                <a:gd name="connsiteX1" fmla="*/ 2329110 w 2399386"/>
                <a:gd name="connsiteY1" fmla="*/ 64190 h 225906"/>
                <a:gd name="connsiteX2" fmla="*/ 1455446 w 2399386"/>
                <a:gd name="connsiteY2" fmla="*/ 219693 h 225906"/>
                <a:gd name="connsiteX3" fmla="*/ 92852 w 2399386"/>
                <a:gd name="connsiteY3" fmla="*/ 189431 h 225906"/>
                <a:gd name="connsiteX4" fmla="*/ 300400 w 2399386"/>
                <a:gd name="connsiteY4" fmla="*/ 48208 h 225906"/>
                <a:gd name="connsiteX5" fmla="*/ 1383254 w 2399386"/>
                <a:gd name="connsiteY5" fmla="*/ 0 h 225906"/>
                <a:gd name="connsiteX0" fmla="*/ 2146149 w 2399386"/>
                <a:gd name="connsiteY0" fmla="*/ 10380 h 225906"/>
                <a:gd name="connsiteX1" fmla="*/ 2329110 w 2399386"/>
                <a:gd name="connsiteY1" fmla="*/ 64190 h 225906"/>
                <a:gd name="connsiteX2" fmla="*/ 1455446 w 2399386"/>
                <a:gd name="connsiteY2" fmla="*/ 219693 h 225906"/>
                <a:gd name="connsiteX3" fmla="*/ 92852 w 2399386"/>
                <a:gd name="connsiteY3" fmla="*/ 189431 h 225906"/>
                <a:gd name="connsiteX4" fmla="*/ 300400 w 2399386"/>
                <a:gd name="connsiteY4" fmla="*/ 48208 h 225906"/>
                <a:gd name="connsiteX5" fmla="*/ 1383254 w 2399386"/>
                <a:gd name="connsiteY5" fmla="*/ 0 h 225906"/>
                <a:gd name="connsiteX6" fmla="*/ 2146149 w 2399386"/>
                <a:gd name="connsiteY6" fmla="*/ 10380 h 225906"/>
                <a:gd name="connsiteX0" fmla="*/ 2146149 w 2399386"/>
                <a:gd name="connsiteY0" fmla="*/ 10735 h 226261"/>
                <a:gd name="connsiteX1" fmla="*/ 2329110 w 2399386"/>
                <a:gd name="connsiteY1" fmla="*/ 64545 h 226261"/>
                <a:gd name="connsiteX2" fmla="*/ 1455446 w 2399386"/>
                <a:gd name="connsiteY2" fmla="*/ 220048 h 226261"/>
                <a:gd name="connsiteX3" fmla="*/ 92852 w 2399386"/>
                <a:gd name="connsiteY3" fmla="*/ 189786 h 226261"/>
                <a:gd name="connsiteX4" fmla="*/ 300400 w 2399386"/>
                <a:gd name="connsiteY4" fmla="*/ 48563 h 226261"/>
                <a:gd name="connsiteX5" fmla="*/ 1383254 w 2399386"/>
                <a:gd name="connsiteY5" fmla="*/ 355 h 226261"/>
                <a:gd name="connsiteX6" fmla="*/ 2146149 w 2399386"/>
                <a:gd name="connsiteY6" fmla="*/ 10735 h 226261"/>
                <a:gd name="connsiteX0" fmla="*/ 2146149 w 2389400"/>
                <a:gd name="connsiteY0" fmla="*/ 10735 h 226261"/>
                <a:gd name="connsiteX1" fmla="*/ 2329110 w 2389400"/>
                <a:gd name="connsiteY1" fmla="*/ 64545 h 226261"/>
                <a:gd name="connsiteX2" fmla="*/ 1455446 w 2389400"/>
                <a:gd name="connsiteY2" fmla="*/ 220048 h 226261"/>
                <a:gd name="connsiteX3" fmla="*/ 92852 w 2389400"/>
                <a:gd name="connsiteY3" fmla="*/ 189786 h 226261"/>
                <a:gd name="connsiteX4" fmla="*/ 300400 w 2389400"/>
                <a:gd name="connsiteY4" fmla="*/ 48563 h 226261"/>
                <a:gd name="connsiteX5" fmla="*/ 1383254 w 2389400"/>
                <a:gd name="connsiteY5" fmla="*/ 355 h 226261"/>
                <a:gd name="connsiteX6" fmla="*/ 2146149 w 2389400"/>
                <a:gd name="connsiteY6" fmla="*/ 10735 h 226261"/>
                <a:gd name="connsiteX0" fmla="*/ 2037863 w 2360803"/>
                <a:gd name="connsiteY0" fmla="*/ 0 h 235701"/>
                <a:gd name="connsiteX1" fmla="*/ 2329110 w 2360803"/>
                <a:gd name="connsiteY1" fmla="*/ 73985 h 235701"/>
                <a:gd name="connsiteX2" fmla="*/ 1455446 w 2360803"/>
                <a:gd name="connsiteY2" fmla="*/ 229488 h 235701"/>
                <a:gd name="connsiteX3" fmla="*/ 92852 w 2360803"/>
                <a:gd name="connsiteY3" fmla="*/ 199226 h 235701"/>
                <a:gd name="connsiteX4" fmla="*/ 300400 w 2360803"/>
                <a:gd name="connsiteY4" fmla="*/ 58003 h 235701"/>
                <a:gd name="connsiteX5" fmla="*/ 1383254 w 2360803"/>
                <a:gd name="connsiteY5" fmla="*/ 9795 h 235701"/>
                <a:gd name="connsiteX6" fmla="*/ 2037863 w 2360803"/>
                <a:gd name="connsiteY6" fmla="*/ 0 h 235701"/>
                <a:gd name="connsiteX0" fmla="*/ 2037863 w 2353034"/>
                <a:gd name="connsiteY0" fmla="*/ 318 h 236019"/>
                <a:gd name="connsiteX1" fmla="*/ 2329110 w 2353034"/>
                <a:gd name="connsiteY1" fmla="*/ 74303 h 236019"/>
                <a:gd name="connsiteX2" fmla="*/ 1455446 w 2353034"/>
                <a:gd name="connsiteY2" fmla="*/ 229806 h 236019"/>
                <a:gd name="connsiteX3" fmla="*/ 92852 w 2353034"/>
                <a:gd name="connsiteY3" fmla="*/ 199544 h 236019"/>
                <a:gd name="connsiteX4" fmla="*/ 300400 w 2353034"/>
                <a:gd name="connsiteY4" fmla="*/ 58321 h 236019"/>
                <a:gd name="connsiteX5" fmla="*/ 1311064 w 2353034"/>
                <a:gd name="connsiteY5" fmla="*/ 47941 h 236019"/>
                <a:gd name="connsiteX6" fmla="*/ 2037863 w 2353034"/>
                <a:gd name="connsiteY6" fmla="*/ 318 h 236019"/>
                <a:gd name="connsiteX0" fmla="*/ 2037863 w 2353034"/>
                <a:gd name="connsiteY0" fmla="*/ 318 h 240110"/>
                <a:gd name="connsiteX1" fmla="*/ 2329110 w 2353034"/>
                <a:gd name="connsiteY1" fmla="*/ 74303 h 240110"/>
                <a:gd name="connsiteX2" fmla="*/ 1455446 w 2353034"/>
                <a:gd name="connsiteY2" fmla="*/ 229806 h 240110"/>
                <a:gd name="connsiteX3" fmla="*/ 92852 w 2353034"/>
                <a:gd name="connsiteY3" fmla="*/ 199544 h 240110"/>
                <a:gd name="connsiteX4" fmla="*/ 300400 w 2353034"/>
                <a:gd name="connsiteY4" fmla="*/ 58321 h 240110"/>
                <a:gd name="connsiteX5" fmla="*/ 1311064 w 2353034"/>
                <a:gd name="connsiteY5" fmla="*/ 47941 h 240110"/>
                <a:gd name="connsiteX6" fmla="*/ 2037863 w 2353034"/>
                <a:gd name="connsiteY6" fmla="*/ 318 h 240110"/>
                <a:gd name="connsiteX0" fmla="*/ 2037863 w 2353034"/>
                <a:gd name="connsiteY0" fmla="*/ 318 h 246168"/>
                <a:gd name="connsiteX1" fmla="*/ 2329110 w 2353034"/>
                <a:gd name="connsiteY1" fmla="*/ 74303 h 246168"/>
                <a:gd name="connsiteX2" fmla="*/ 1455446 w 2353034"/>
                <a:gd name="connsiteY2" fmla="*/ 229806 h 246168"/>
                <a:gd name="connsiteX3" fmla="*/ 92852 w 2353034"/>
                <a:gd name="connsiteY3" fmla="*/ 199544 h 246168"/>
                <a:gd name="connsiteX4" fmla="*/ 300400 w 2353034"/>
                <a:gd name="connsiteY4" fmla="*/ 58321 h 246168"/>
                <a:gd name="connsiteX5" fmla="*/ 1311064 w 2353034"/>
                <a:gd name="connsiteY5" fmla="*/ 47941 h 246168"/>
                <a:gd name="connsiteX6" fmla="*/ 2037863 w 2353034"/>
                <a:gd name="connsiteY6" fmla="*/ 318 h 24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3034" h="246168">
                  <a:moveTo>
                    <a:pt x="2037863" y="318"/>
                  </a:moveTo>
                  <a:cubicBezTo>
                    <a:pt x="2207537" y="4712"/>
                    <a:pt x="2426179" y="36055"/>
                    <a:pt x="2329110" y="74303"/>
                  </a:cubicBezTo>
                  <a:cubicBezTo>
                    <a:pt x="2232041" y="112551"/>
                    <a:pt x="1828156" y="208933"/>
                    <a:pt x="1455446" y="229806"/>
                  </a:cubicBezTo>
                  <a:cubicBezTo>
                    <a:pt x="893236" y="260766"/>
                    <a:pt x="554570" y="246198"/>
                    <a:pt x="92852" y="199544"/>
                  </a:cubicBezTo>
                  <a:cubicBezTo>
                    <a:pt x="-62057" y="185674"/>
                    <a:pt x="-42504" y="87791"/>
                    <a:pt x="300400" y="58321"/>
                  </a:cubicBezTo>
                  <a:cubicBezTo>
                    <a:pt x="643304" y="28851"/>
                    <a:pt x="1021487" y="57608"/>
                    <a:pt x="1311064" y="47941"/>
                  </a:cubicBezTo>
                  <a:cubicBezTo>
                    <a:pt x="1600641" y="38274"/>
                    <a:pt x="1868189" y="-4076"/>
                    <a:pt x="2037863" y="31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28575" cmpd="sng">
              <a:solidFill>
                <a:srgbClr val="191966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6660232" y="5013176"/>
              <a:ext cx="2475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E</a:t>
              </a:r>
            </a:p>
          </p:txBody>
        </p:sp>
      </p:grpSp>
      <p:pic>
        <p:nvPicPr>
          <p:cNvPr id="19" name="Immagine 18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1600" y="5013176"/>
            <a:ext cx="3846137" cy="7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08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Mean and variance of random vars.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Given a random variable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x</a:t>
            </a:r>
            <a:r>
              <a:rPr lang="en-US" sz="2000" dirty="0"/>
              <a:t> with distribution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f(x)</a:t>
            </a:r>
            <a:r>
              <a:rPr lang="en-US" sz="2000" dirty="0"/>
              <a:t> we can define:</a:t>
            </a:r>
            <a:endParaRPr lang="en-US" sz="900" dirty="0"/>
          </a:p>
          <a:p>
            <a:endParaRPr lang="en-US" sz="1800" dirty="0"/>
          </a:p>
          <a:p>
            <a:r>
              <a:rPr lang="en-US" sz="2000" dirty="0">
                <a:solidFill>
                  <a:schemeClr val="accent2"/>
                </a:solidFill>
              </a:rPr>
              <a:t>Mean</a:t>
            </a:r>
            <a:r>
              <a:rPr lang="en-US" sz="2000" dirty="0"/>
              <a:t> or</a:t>
            </a:r>
            <a:br>
              <a:rPr lang="en-US" sz="2000" dirty="0"/>
            </a:br>
            <a:r>
              <a:rPr lang="en-US" sz="2000" dirty="0"/>
              <a:t>expected value:</a:t>
            </a:r>
            <a:endParaRPr lang="en-US" sz="1200" dirty="0"/>
          </a:p>
          <a:p>
            <a:endParaRPr lang="en-US" sz="2400" dirty="0"/>
          </a:p>
          <a:p>
            <a:r>
              <a:rPr lang="en-US" sz="2000" dirty="0">
                <a:solidFill>
                  <a:schemeClr val="accent2"/>
                </a:solidFill>
              </a:rPr>
              <a:t>Variance</a:t>
            </a:r>
            <a:r>
              <a:rPr lang="en-US" sz="2000" dirty="0"/>
              <a:t>: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3333CC"/>
                </a:solidFill>
              </a:rPr>
              <a:t>Standard deviation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>
                <a:solidFill>
                  <a:srgbClr val="3333CC"/>
                </a:solidFill>
              </a:rPr>
              <a:t>Covariance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3333CC"/>
                </a:solidFill>
              </a:rPr>
              <a:t>correlation coefficient </a:t>
            </a:r>
            <a:r>
              <a:rPr lang="en-US" sz="2000" dirty="0"/>
              <a:t>of two variables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x</a:t>
            </a:r>
            <a:r>
              <a:rPr lang="en-US" sz="2000" dirty="0"/>
              <a:t> and </a:t>
            </a:r>
            <a:r>
              <a:rPr lang="en-US" sz="2000" i="1" dirty="0">
                <a:solidFill>
                  <a:srgbClr val="3333CC"/>
                </a:solidFill>
                <a:latin typeface="+mj-lt"/>
              </a:rPr>
              <a:t>y</a:t>
            </a:r>
            <a:r>
              <a:rPr lang="en-US" sz="2000" dirty="0"/>
              <a:t>: 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28</a:t>
            </a:fld>
            <a:endParaRPr lang="it-IT"/>
          </a:p>
        </p:txBody>
      </p:sp>
      <p:sp>
        <p:nvSpPr>
          <p:cNvPr id="9" name="AutoShape 31"/>
          <p:cNvSpPr>
            <a:spLocks/>
          </p:cNvSpPr>
          <p:nvPr/>
        </p:nvSpPr>
        <p:spPr bwMode="auto">
          <a:xfrm>
            <a:off x="3463072" y="1585768"/>
            <a:ext cx="180000" cy="1080000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38738" y="2996952"/>
            <a:ext cx="4117638" cy="38116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38739" y="1484784"/>
            <a:ext cx="2960764" cy="649923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38738" y="2162120"/>
            <a:ext cx="4027303" cy="649923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38738" y="3645024"/>
            <a:ext cx="4027303" cy="619585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r="52000"/>
          <a:stretch/>
        </p:blipFill>
        <p:spPr>
          <a:xfrm>
            <a:off x="1296264" y="4869160"/>
            <a:ext cx="3851800" cy="65701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77652" y="5445224"/>
            <a:ext cx="1889024" cy="717715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5724128" y="4987565"/>
            <a:ext cx="29500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Note: integration extends over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x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and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in two dimensions when computing an average value!</a:t>
            </a:r>
          </a:p>
        </p:txBody>
      </p:sp>
      <p:sp>
        <p:nvSpPr>
          <p:cNvPr id="17" name="AutoShape 31"/>
          <p:cNvSpPr>
            <a:spLocks/>
          </p:cNvSpPr>
          <p:nvPr/>
        </p:nvSpPr>
        <p:spPr bwMode="auto">
          <a:xfrm rot="5400000">
            <a:off x="6854516" y="2761512"/>
            <a:ext cx="90000" cy="450000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CasellaDiTesto 6"/>
          <p:cNvSpPr txBox="1"/>
          <p:nvPr/>
        </p:nvSpPr>
        <p:spPr>
          <a:xfrm>
            <a:off x="6587760" y="2642087"/>
            <a:ext cx="2190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r.m.s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.: root mean square</a:t>
            </a:r>
          </a:p>
        </p:txBody>
      </p:sp>
    </p:spTree>
    <p:extLst>
      <p:ext uri="{BB962C8B-B14F-4D97-AF65-F5344CB8AC3E}">
        <p14:creationId xmlns:p14="http://schemas.microsoft.com/office/powerpoint/2010/main" val="912630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Variables transformation (discrete)</a:t>
            </a:r>
          </a:p>
        </p:txBody>
      </p:sp>
      <p:sp>
        <p:nvSpPr>
          <p:cNvPr id="409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1D case:</a:t>
            </a:r>
            <a:r>
              <a:rPr lang="en-US" sz="2400">
                <a:solidFill>
                  <a:schemeClr val="accent2"/>
                </a:solidFill>
              </a:rPr>
              <a:t>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y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Y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{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400" baseline="-25000">
                <a:solidFill>
                  <a:schemeClr val="accent2"/>
                </a:solidFill>
                <a:latin typeface="Times New Roman" charset="0"/>
              </a:rPr>
              <a:t>1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, …,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400" i="1" baseline="-25000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} 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 {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y</a:t>
            </a:r>
            <a:r>
              <a:rPr lang="en-US" sz="24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, …,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y</a:t>
            </a:r>
            <a:r>
              <a:rPr lang="en-US" sz="24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m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} = {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Y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24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), …,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Y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24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)}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ym typeface="Symbol" charset="2"/>
              </a:rPr>
              <a:t>Note that different</a:t>
            </a:r>
            <a:r>
              <a:rPr lang="en-US" sz="200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Y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20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)</a:t>
            </a:r>
            <a:r>
              <a:rPr lang="en-US" sz="200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2000">
                <a:sym typeface="Symbol" charset="2"/>
              </a:rPr>
              <a:t>may coincide 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000">
                <a:solidFill>
                  <a:schemeClr val="accent2"/>
                </a:solidFill>
                <a:sym typeface="Symbol" charset="2"/>
              </a:rPr>
              <a:t> 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m</a:t>
            </a:r>
            <a:r>
              <a:rPr lang="en-US" sz="2000">
                <a:sym typeface="Symbol" charset="2"/>
              </a:rPr>
              <a:t>)!</a:t>
            </a:r>
          </a:p>
          <a:p>
            <a:pPr>
              <a:lnSpc>
                <a:spcPct val="80000"/>
              </a:lnSpc>
            </a:pPr>
            <a:r>
              <a:rPr lang="en-US" sz="2400">
                <a:sym typeface="Symbol" charset="2"/>
              </a:rPr>
              <a:t>So:</a:t>
            </a:r>
            <a:endParaRPr lang="en-US" sz="240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80000"/>
              </a:lnSpc>
            </a:pPr>
            <a:endParaRPr lang="en-US" sz="240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Generalization to more variables is straightforward: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endParaRPr lang="en-US" sz="240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/>
              <a:t>Sum on all cases which give the right combination 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z</a:t>
            </a:r>
            <a:r>
              <a:rPr lang="en-US" sz="2400"/>
              <a:t>)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accent2"/>
                </a:solidFill>
              </a:rPr>
              <a:t>Will see how to generalize to the continuous case and get the error propagation!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89BD3-09F6-654C-AA1C-7C1DBE4FFD54}" type="slidenum">
              <a:rPr lang="it-IT" smtClean="0"/>
              <a:pPr>
                <a:defRPr/>
              </a:pPr>
              <a:t>29</a:t>
            </a:fld>
            <a:endParaRPr lang="it-IT"/>
          </a:p>
        </p:txBody>
      </p:sp>
      <p:pic>
        <p:nvPicPr>
          <p:cNvPr id="4096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6875" y="2349500"/>
            <a:ext cx="32004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6025" y="3752850"/>
            <a:ext cx="41021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Coordinate transformation</a:t>
            </a:r>
          </a:p>
        </p:txBody>
      </p:sp>
      <p:sp>
        <p:nvSpPr>
          <p:cNvPr id="430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600"/>
              <a:t>From 2D to 1D:</a:t>
            </a:r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r>
              <a:rPr lang="en-US" sz="1600"/>
              <a:t>Generic change of coordinate (2D):</a:t>
            </a:r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r>
              <a:rPr lang="en-US" sz="1600"/>
              <a:t>Generalization of discrete case: </a:t>
            </a:r>
            <a:r>
              <a:rPr lang="en-US" sz="1600">
                <a:solidFill>
                  <a:schemeClr val="accent2"/>
                </a:solidFill>
              </a:rPr>
              <a:t>sum only on elementary events (experiments) where</a:t>
            </a:r>
            <a:r>
              <a:rPr lang="en-US" sz="1600"/>
              <a:t>: </a:t>
            </a:r>
          </a:p>
          <a:p>
            <a:pPr lvl="1"/>
            <a:r>
              <a:rPr lang="en-US" sz="14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1400">
                <a:solidFill>
                  <a:schemeClr val="accent2"/>
                </a:solidFill>
                <a:latin typeface="Times New Roman" charset="0"/>
                <a:sym typeface="Symbol" charset="2"/>
              </a:rPr>
              <a:t></a:t>
            </a:r>
            <a:r>
              <a:rPr lang="en-US" sz="14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i</a:t>
            </a:r>
            <a:r>
              <a:rPr lang="en-US" sz="1400">
                <a:solidFill>
                  <a:schemeClr val="accent2"/>
                </a:solidFill>
                <a:latin typeface="Times New Roman" charset="0"/>
                <a:sym typeface="Symbol" charset="2"/>
              </a:rPr>
              <a:t> = X</a:t>
            </a:r>
            <a:r>
              <a:rPr lang="en-US" sz="14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i</a:t>
            </a:r>
            <a:r>
              <a:rPr lang="en-US" sz="140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sz="14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14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1400">
                <a:solidFill>
                  <a:schemeClr val="accent2"/>
                </a:solidFill>
                <a:latin typeface="Times New Roman" charset="0"/>
                <a:sym typeface="Symbol" charset="2"/>
              </a:rPr>
              <a:t>, </a:t>
            </a:r>
            <a:r>
              <a:rPr lang="en-US" sz="14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14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1400">
                <a:solidFill>
                  <a:schemeClr val="accent2"/>
                </a:solidFill>
                <a:latin typeface="Times New Roman" charset="0"/>
                <a:sym typeface="Symbol" charset="2"/>
              </a:rPr>
              <a:t>) </a:t>
            </a:r>
            <a:r>
              <a:rPr lang="en-US" sz="1400">
                <a:sym typeface="Symbol" charset="2"/>
              </a:rPr>
              <a:t>(e.g.: result of sum of two dices)</a:t>
            </a:r>
          </a:p>
          <a:p>
            <a:r>
              <a:rPr lang="en-US" sz="1600">
                <a:sym typeface="Symbol" charset="2"/>
              </a:rPr>
              <a:t>Easy to implement with </a:t>
            </a:r>
            <a:r>
              <a:rPr lang="en-US" sz="1600">
                <a:solidFill>
                  <a:schemeClr val="accent2"/>
                </a:solidFill>
                <a:sym typeface="Symbol" charset="2"/>
              </a:rPr>
              <a:t>Monte Carlo</a:t>
            </a:r>
          </a:p>
          <a:p>
            <a:r>
              <a:rPr lang="en-US" sz="1600"/>
              <a:t>If the relation is invertible, the Jacobian determinant has to be multiplied by the transformed PDF</a:t>
            </a:r>
          </a:p>
          <a:p>
            <a:pPr lvl="1"/>
            <a:r>
              <a:rPr lang="en-US" sz="1400"/>
              <a:t>Replace </a:t>
            </a:r>
            <a:r>
              <a:rPr lang="en-US" sz="1400">
                <a:latin typeface="Times New Roman" charset="0"/>
              </a:rPr>
              <a:t>(</a:t>
            </a:r>
            <a:r>
              <a:rPr lang="en-US" sz="1400" i="1">
                <a:latin typeface="Times New Roman" charset="0"/>
              </a:rPr>
              <a:t>x</a:t>
            </a:r>
            <a:r>
              <a:rPr lang="en-US" sz="1400">
                <a:latin typeface="Times New Roman" charset="0"/>
              </a:rPr>
              <a:t>, </a:t>
            </a:r>
            <a:r>
              <a:rPr lang="en-US" sz="1400" i="1">
                <a:latin typeface="Times New Roman" charset="0"/>
              </a:rPr>
              <a:t>y</a:t>
            </a:r>
            <a:r>
              <a:rPr lang="en-US" sz="1400">
                <a:latin typeface="Times New Roman" charset="0"/>
              </a:rPr>
              <a:t>)</a:t>
            </a:r>
            <a:r>
              <a:rPr lang="en-US" sz="1400"/>
              <a:t> in </a:t>
            </a:r>
            <a:r>
              <a:rPr lang="en-US" sz="1400" i="1">
                <a:latin typeface="Times New Roman" charset="0"/>
              </a:rPr>
              <a:t>f</a:t>
            </a:r>
            <a:r>
              <a:rPr lang="en-US" sz="1400"/>
              <a:t> with inverse transformation</a:t>
            </a:r>
          </a:p>
          <a:p>
            <a:pPr lvl="1"/>
            <a:r>
              <a:rPr lang="en-US" sz="1400"/>
              <a:t>Transform of the </a:t>
            </a:r>
            <a:r>
              <a:rPr lang="en-US" sz="1400" i="1">
                <a:latin typeface="Times New Roman" charset="0"/>
              </a:rPr>
              <a:t>n</a:t>
            </a:r>
            <a:r>
              <a:rPr lang="en-US" sz="1400"/>
              <a:t>-D volume with jacobian:</a:t>
            </a:r>
          </a:p>
          <a:p>
            <a:pPr>
              <a:buFontTx/>
              <a:buNone/>
            </a:pPr>
            <a:endParaRPr lang="en-US" sz="1600"/>
          </a:p>
          <a:p>
            <a:endParaRPr lang="en-US" sz="1600"/>
          </a:p>
          <a:p>
            <a:endParaRPr lang="en-US" sz="160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E0760-9DFB-474B-82DC-D5BD3B4C65F5}" type="slidenum">
              <a:rPr lang="it-IT" smtClean="0"/>
              <a:pPr>
                <a:defRPr/>
              </a:pPr>
              <a:t>30</a:t>
            </a:fld>
            <a:endParaRPr lang="it-IT"/>
          </a:p>
        </p:txBody>
      </p:sp>
      <p:pic>
        <p:nvPicPr>
          <p:cNvPr id="4301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5084763"/>
            <a:ext cx="2952750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38375" y="1484313"/>
            <a:ext cx="47910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7888" y="2708275"/>
            <a:ext cx="751046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  <a:cs typeface="+mj-cs"/>
              </a:rPr>
              <a:t>PDF Examples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F0B0681-DCF1-6648-B622-C7DC4AEE40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 descr="gaussian_interv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" y="2804096"/>
            <a:ext cx="5191252" cy="352050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distribution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Many random variables in real experiments follow a </a:t>
            </a:r>
            <a:r>
              <a:rPr lang="en-US" sz="1800" dirty="0">
                <a:solidFill>
                  <a:srgbClr val="3333CC"/>
                </a:solidFill>
              </a:rPr>
              <a:t>Gaussian distribution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Central limit theorem</a:t>
            </a:r>
            <a:r>
              <a:rPr lang="en-US" sz="1800" dirty="0"/>
              <a:t>: approximate sum of multiple random contributions, regardless of the individual distributions</a:t>
            </a:r>
          </a:p>
          <a:p>
            <a:r>
              <a:rPr lang="en-US" sz="1800" dirty="0"/>
              <a:t>Frequently used to model </a:t>
            </a:r>
            <a:r>
              <a:rPr lang="en-US" sz="1800" dirty="0">
                <a:solidFill>
                  <a:schemeClr val="accent6"/>
                </a:solidFill>
              </a:rPr>
              <a:t>detector resolution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32</a:t>
            </a:fld>
            <a:endParaRPr lang="it-IT"/>
          </a:p>
        </p:txBody>
      </p:sp>
      <p:cxnSp>
        <p:nvCxnSpPr>
          <p:cNvPr id="9" name="Connettore 2 8"/>
          <p:cNvCxnSpPr/>
          <p:nvPr/>
        </p:nvCxnSpPr>
        <p:spPr bwMode="auto">
          <a:xfrm>
            <a:off x="2240333" y="4850447"/>
            <a:ext cx="414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0" name="Connettore 2 9"/>
          <p:cNvCxnSpPr/>
          <p:nvPr/>
        </p:nvCxnSpPr>
        <p:spPr bwMode="auto">
          <a:xfrm>
            <a:off x="2664425" y="4850447"/>
            <a:ext cx="414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1" name="CasellaDiTesto 10"/>
          <p:cNvSpPr txBox="1"/>
          <p:nvPr/>
        </p:nvSpPr>
        <p:spPr>
          <a:xfrm>
            <a:off x="2297292" y="4417084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4D"/>
                </a:solidFill>
              </a:rPr>
              <a:t>σ</a:t>
            </a:r>
            <a:endParaRPr lang="en-US" dirty="0">
              <a:solidFill>
                <a:srgbClr val="00664D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721384" y="4417084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4D"/>
                </a:solidFill>
              </a:rPr>
              <a:t>σ</a:t>
            </a:r>
            <a:endParaRPr lang="en-US" dirty="0">
              <a:solidFill>
                <a:srgbClr val="00664D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352436" y="4355750"/>
            <a:ext cx="1091765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15.8%</a:t>
            </a:r>
          </a:p>
        </p:txBody>
      </p:sp>
      <p:cxnSp>
        <p:nvCxnSpPr>
          <p:cNvPr id="14" name="Connettore 2 13"/>
          <p:cNvCxnSpPr>
            <a:stCxn id="13" idx="2"/>
          </p:cNvCxnSpPr>
          <p:nvPr/>
        </p:nvCxnSpPr>
        <p:spPr bwMode="auto">
          <a:xfrm flipH="1">
            <a:off x="3292251" y="4694304"/>
            <a:ext cx="606068" cy="67512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5" name="CasellaDiTesto 14"/>
          <p:cNvSpPr txBox="1"/>
          <p:nvPr/>
        </p:nvSpPr>
        <p:spPr>
          <a:xfrm>
            <a:off x="832156" y="4355750"/>
            <a:ext cx="1091765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15.8%</a:t>
            </a:r>
          </a:p>
        </p:txBody>
      </p:sp>
      <p:cxnSp>
        <p:nvCxnSpPr>
          <p:cNvPr id="16" name="Connettore 2 15"/>
          <p:cNvCxnSpPr>
            <a:stCxn id="15" idx="2"/>
          </p:cNvCxnSpPr>
          <p:nvPr/>
        </p:nvCxnSpPr>
        <p:spPr bwMode="auto">
          <a:xfrm>
            <a:off x="1378039" y="4694304"/>
            <a:ext cx="677558" cy="64170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20" name="CasellaDiTesto 19"/>
          <p:cNvSpPr txBox="1"/>
          <p:nvPr/>
        </p:nvSpPr>
        <p:spPr>
          <a:xfrm>
            <a:off x="2958926" y="3215922"/>
            <a:ext cx="1086856" cy="33855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  = 68.3%</a:t>
            </a:r>
          </a:p>
        </p:txBody>
      </p:sp>
      <p:cxnSp>
        <p:nvCxnSpPr>
          <p:cNvPr id="21" name="Connettore 2 20"/>
          <p:cNvCxnSpPr>
            <a:stCxn id="20" idx="2"/>
          </p:cNvCxnSpPr>
          <p:nvPr/>
        </p:nvCxnSpPr>
        <p:spPr bwMode="auto">
          <a:xfrm flipH="1">
            <a:off x="2898742" y="3554476"/>
            <a:ext cx="603612" cy="67512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graphicFrame>
        <p:nvGraphicFramePr>
          <p:cNvPr id="23" name="Tabella 22"/>
          <p:cNvGraphicFramePr>
            <a:graphicFrameLocks noGrp="1"/>
          </p:cNvGraphicFramePr>
          <p:nvPr>
            <p:extLst/>
          </p:nvPr>
        </p:nvGraphicFramePr>
        <p:xfrm>
          <a:off x="5674413" y="4056806"/>
          <a:ext cx="2696130" cy="2198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489"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 err="1"/>
                        <a:t>n</a:t>
                      </a:r>
                      <a:r>
                        <a:rPr lang="en-US" b="0" dirty="0" err="1"/>
                        <a:t>σ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Prob.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4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4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– 6.3×10</a:t>
                      </a:r>
                      <a:r>
                        <a:rPr lang="en-US" baseline="30000" dirty="0"/>
                        <a:t>-5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4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– 5.7×10</a:t>
                      </a:r>
                      <a:r>
                        <a:rPr lang="en-US" baseline="30000" dirty="0"/>
                        <a:t>-7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1741" y="154482"/>
            <a:ext cx="1641475" cy="21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6270003" y="2339210"/>
            <a:ext cx="1504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 dirty="0"/>
              <a:t>Carl Friedrich Gauss</a:t>
            </a:r>
          </a:p>
          <a:p>
            <a:pPr algn="ctr"/>
            <a:r>
              <a:rPr lang="en-US" sz="1200" i="1" dirty="0"/>
              <a:t>(1777-1855)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43793" y="3097116"/>
            <a:ext cx="3644396" cy="790272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4444201" y="5949280"/>
            <a:ext cx="343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0" y="3046645"/>
            <a:ext cx="354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g</a:t>
            </a:r>
          </a:p>
        </p:txBody>
      </p:sp>
      <p:sp>
        <p:nvSpPr>
          <p:cNvPr id="26" name="AutoShape 9"/>
          <p:cNvSpPr>
            <a:spLocks noChangeArrowheads="1"/>
          </p:cNvSpPr>
          <p:nvPr/>
        </p:nvSpPr>
        <p:spPr bwMode="auto">
          <a:xfrm>
            <a:off x="4874584" y="2996952"/>
            <a:ext cx="4182814" cy="990600"/>
          </a:xfrm>
          <a:prstGeom prst="roundRect">
            <a:avLst>
              <a:gd name="adj" fmla="val 8014"/>
            </a:avLst>
          </a:prstGeom>
          <a:solidFill>
            <a:schemeClr val="accent1">
              <a:alpha val="30196"/>
            </a:schemeClr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288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Central limit theorem</a:t>
            </a:r>
          </a:p>
        </p:txBody>
      </p:sp>
      <p:sp>
        <p:nvSpPr>
          <p:cNvPr id="4711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The </a:t>
            </a:r>
            <a:r>
              <a:rPr lang="en-US" sz="2400">
                <a:solidFill>
                  <a:schemeClr val="accent2"/>
                </a:solidFill>
              </a:rPr>
              <a:t>average</a:t>
            </a:r>
            <a:r>
              <a:rPr lang="en-US" sz="2400"/>
              <a:t> of </a:t>
            </a:r>
            <a:r>
              <a:rPr lang="en-US" sz="2400" i="1">
                <a:latin typeface="Times New Roman" charset="0"/>
              </a:rPr>
              <a:t>N</a:t>
            </a:r>
            <a:r>
              <a:rPr lang="en-US" sz="2400"/>
              <a:t> random variables </a:t>
            </a:r>
            <a:r>
              <a:rPr lang="en-US" sz="2400" i="1">
                <a:latin typeface="Times New Roman" charset="0"/>
              </a:rPr>
              <a:t>R</a:t>
            </a:r>
            <a:r>
              <a:rPr lang="en-US" sz="2400" i="1" baseline="-25000">
                <a:latin typeface="Times New Roman" charset="0"/>
              </a:rPr>
              <a:t>n</a:t>
            </a:r>
            <a:r>
              <a:rPr lang="en-US" sz="2400"/>
              <a:t> converges to a Gaussian, irrespective to the original distributions </a:t>
            </a:r>
          </a:p>
          <a:p>
            <a:endParaRPr lang="en-US" sz="240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AE7C1-A43A-4D43-B369-2D351B7D1E40}" type="slidenum">
              <a:rPr lang="it-IT" smtClean="0"/>
              <a:pPr>
                <a:defRPr/>
              </a:pPr>
              <a:t>33</a:t>
            </a:fld>
            <a:endParaRPr lang="it-IT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112" name="Text Box 7"/>
              <p:cNvSpPr txBox="1">
                <a:spLocks noChangeArrowheads="1"/>
              </p:cNvSpPr>
              <p:nvPr/>
            </p:nvSpPr>
            <p:spPr bwMode="auto">
              <a:xfrm>
                <a:off x="6566090" y="2329429"/>
                <a:ext cx="1915909" cy="9622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chemeClr val="accent2"/>
                    </a:solidFill>
                    <a:latin typeface="Arial" charset="0"/>
                  </a:rPr>
                  <a:t>Adding </a:t>
                </a:r>
                <a:r>
                  <a:rPr lang="en-US" sz="1800" i="1" dirty="0">
                    <a:solidFill>
                      <a:schemeClr val="accent2"/>
                    </a:solidFill>
                  </a:rPr>
                  <a:t>n</a:t>
                </a:r>
                <a:r>
                  <a:rPr lang="en-US" sz="1800" dirty="0">
                    <a:solidFill>
                      <a:schemeClr val="accent2"/>
                    </a:solidFill>
                    <a:latin typeface="Arial" charset="0"/>
                  </a:rPr>
                  <a:t> uniform</a:t>
                </a:r>
                <a:br>
                  <a:rPr lang="en-US" sz="1800" dirty="0">
                    <a:solidFill>
                      <a:schemeClr val="accent2"/>
                    </a:solidFill>
                    <a:latin typeface="Arial" charset="0"/>
                  </a:rPr>
                </a:br>
                <a:r>
                  <a:rPr lang="en-US" sz="1800" dirty="0">
                    <a:solidFill>
                      <a:schemeClr val="accent2"/>
                    </a:solidFill>
                    <a:latin typeface="Arial" charset="0"/>
                  </a:rPr>
                  <a:t>distributions,</a:t>
                </a:r>
                <a:br>
                  <a:rPr lang="en-US" sz="1800" dirty="0">
                    <a:solidFill>
                      <a:schemeClr val="accent2"/>
                    </a:solidFill>
                    <a:latin typeface="Arial" charset="0"/>
                  </a:rPr>
                </a:br>
                <a:r>
                  <a:rPr lang="en-US" sz="1800" dirty="0">
                    <a:solidFill>
                      <a:schemeClr val="accent2"/>
                    </a:solidFill>
                    <a:latin typeface="Arial" charset="0"/>
                  </a:rPr>
                  <a:t>dividing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sz="1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en-US" sz="1800" dirty="0">
                  <a:solidFill>
                    <a:schemeClr val="accent2"/>
                  </a:solidFill>
                  <a:latin typeface="Arial" charset="0"/>
                </a:endParaRPr>
              </a:p>
            </p:txBody>
          </p:sp>
        </mc:Choice>
        <mc:Fallback>
          <p:sp>
            <p:nvSpPr>
              <p:cNvPr id="47112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66090" y="2329429"/>
                <a:ext cx="1915909" cy="962251"/>
              </a:xfrm>
              <a:prstGeom prst="rect">
                <a:avLst/>
              </a:prstGeom>
              <a:blipFill>
                <a:blip r:embed="rId2"/>
                <a:stretch>
                  <a:fillRect l="-1974" t="-2597" r="-1316" b="-519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113" name="Text Box 8"/>
          <p:cNvSpPr txBox="1">
            <a:spLocks noChangeArrowheads="1"/>
          </p:cNvSpPr>
          <p:nvPr/>
        </p:nvSpPr>
        <p:spPr bwMode="auto">
          <a:xfrm>
            <a:off x="6477221" y="5457824"/>
            <a:ext cx="25415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C0066"/>
                </a:solidFill>
                <a:latin typeface="Arial" charset="0"/>
              </a:rPr>
              <a:t>Basic regularity conditions</a:t>
            </a:r>
          </a:p>
          <a:p>
            <a:r>
              <a:rPr lang="en-US" dirty="0">
                <a:solidFill>
                  <a:srgbClr val="CC0066"/>
                </a:solidFill>
                <a:latin typeface="Arial" charset="0"/>
              </a:rPr>
              <a:t>must hold </a:t>
            </a:r>
          </a:p>
          <a:p>
            <a:r>
              <a:rPr lang="en-US" dirty="0">
                <a:solidFill>
                  <a:srgbClr val="CC0066"/>
                </a:solidFill>
                <a:latin typeface="Arial" charset="0"/>
              </a:rPr>
              <a:t>(incl. finite variance)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71ED5A9-F212-3D4F-A487-C76D16555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337474" y="1054710"/>
            <a:ext cx="4222478" cy="623475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+mj-ea"/>
                <a:cs typeface="+mj-cs"/>
              </a:rPr>
              <a:t>Central limit theorem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AE7C1-A43A-4D43-B369-2D351B7D1E40}" type="slidenum">
              <a:rPr lang="it-IT" smtClean="0"/>
              <a:pPr>
                <a:defRPr/>
              </a:pPr>
              <a:t>34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EA8EEA3-1AC0-D242-ADE0-4B7271485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895838"/>
            <a:ext cx="4960339" cy="591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345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Uniform (“flat”) distribution</a:t>
            </a:r>
          </a:p>
        </p:txBody>
      </p:sp>
      <p:sp>
        <p:nvSpPr>
          <p:cNvPr id="481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</p:txBody>
      </p:sp>
      <p:sp>
        <p:nvSpPr>
          <p:cNvPr id="9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2F540F-40C5-5345-8EAB-ACC7F8AE03D2}" type="slidenum">
              <a:rPr lang="it-IT" smtClean="0"/>
              <a:pPr>
                <a:defRPr/>
              </a:pPr>
              <a:t>35</a:t>
            </a:fld>
            <a:endParaRPr lang="it-IT"/>
          </a:p>
        </p:txBody>
      </p:sp>
      <p:sp>
        <p:nvSpPr>
          <p:cNvPr id="48133" name="Rectangle 8"/>
          <p:cNvSpPr>
            <a:spLocks noChangeArrowheads="1"/>
          </p:cNvSpPr>
          <p:nvPr/>
        </p:nvSpPr>
        <p:spPr bwMode="auto">
          <a:xfrm>
            <a:off x="685800" y="3141663"/>
            <a:ext cx="7989888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Std. deviation=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Model for position of rain drops, time of cosmic ray passage, etc.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Basic distribution for pseudo-random number generators </a:t>
            </a:r>
          </a:p>
        </p:txBody>
      </p:sp>
      <p:pic>
        <p:nvPicPr>
          <p:cNvPr id="4813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6288" y="1206500"/>
            <a:ext cx="2922587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9488" y="1244600"/>
            <a:ext cx="4581525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74269" y="2971102"/>
            <a:ext cx="1579562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9" name="AutoShape 9"/>
          <p:cNvSpPr>
            <a:spLocks noChangeArrowheads="1"/>
          </p:cNvSpPr>
          <p:nvPr/>
        </p:nvSpPr>
        <p:spPr bwMode="auto">
          <a:xfrm>
            <a:off x="755650" y="1125538"/>
            <a:ext cx="4968875" cy="1223962"/>
          </a:xfrm>
          <a:prstGeom prst="roundRect">
            <a:avLst>
              <a:gd name="adj" fmla="val 16667"/>
            </a:avLst>
          </a:prstGeom>
          <a:solidFill>
            <a:schemeClr val="accent1">
              <a:alpha val="30196"/>
            </a:schemeClr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>
                <a:ea typeface="+mj-ea"/>
                <a:cs typeface="+mj-cs"/>
              </a:rPr>
              <a:t>Distance from a time </a:t>
            </a:r>
            <a:r>
              <a:rPr lang="en-US" sz="3200" i="1">
                <a:ea typeface="+mj-ea"/>
                <a:cs typeface="+mj-cs"/>
              </a:rPr>
              <a:t>t</a:t>
            </a:r>
            <a:r>
              <a:rPr lang="en-US" sz="3200" baseline="-25000">
                <a:ea typeface="+mj-ea"/>
                <a:cs typeface="+mj-cs"/>
              </a:rPr>
              <a:t>0</a:t>
            </a:r>
            <a:r>
              <a:rPr lang="en-US" sz="3200">
                <a:ea typeface="+mj-ea"/>
                <a:cs typeface="+mj-cs"/>
              </a:rPr>
              <a:t> to first ‘count’</a:t>
            </a:r>
          </a:p>
        </p:txBody>
      </p:sp>
      <p:sp>
        <p:nvSpPr>
          <p:cNvPr id="3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3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3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BDAB1F-96FA-FB43-97A2-248A8B807CCB}" type="slidenum">
              <a:rPr lang="it-IT" smtClean="0"/>
              <a:pPr>
                <a:defRPr/>
              </a:pPr>
              <a:t>36</a:t>
            </a:fld>
            <a:endParaRPr lang="it-IT"/>
          </a:p>
        </p:txBody>
      </p:sp>
      <p:sp>
        <p:nvSpPr>
          <p:cNvPr id="51206" name="Line 5"/>
          <p:cNvSpPr>
            <a:spLocks noChangeShapeType="1"/>
          </p:cNvSpPr>
          <p:nvPr/>
        </p:nvSpPr>
        <p:spPr bwMode="auto">
          <a:xfrm>
            <a:off x="2916238" y="1341438"/>
            <a:ext cx="43211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07" name="Oval 6"/>
          <p:cNvSpPr>
            <a:spLocks noChangeArrowheads="1"/>
          </p:cNvSpPr>
          <p:nvPr/>
        </p:nvSpPr>
        <p:spPr bwMode="auto">
          <a:xfrm>
            <a:off x="3132138" y="1268413"/>
            <a:ext cx="144462" cy="144462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208" name="Oval 9"/>
          <p:cNvSpPr>
            <a:spLocks noChangeArrowheads="1"/>
          </p:cNvSpPr>
          <p:nvPr/>
        </p:nvSpPr>
        <p:spPr bwMode="auto">
          <a:xfrm>
            <a:off x="5580063" y="1268413"/>
            <a:ext cx="144462" cy="144462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209" name="Oval 10"/>
          <p:cNvSpPr>
            <a:spLocks noChangeArrowheads="1"/>
          </p:cNvSpPr>
          <p:nvPr/>
        </p:nvSpPr>
        <p:spPr bwMode="auto">
          <a:xfrm>
            <a:off x="6588125" y="1268413"/>
            <a:ext cx="144463" cy="144462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210" name="Text Box 11"/>
          <p:cNvSpPr txBox="1">
            <a:spLocks noChangeArrowheads="1"/>
          </p:cNvSpPr>
          <p:nvPr/>
        </p:nvSpPr>
        <p:spPr bwMode="auto">
          <a:xfrm>
            <a:off x="4356100" y="1700213"/>
            <a:ext cx="287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51211" name="Line 13"/>
          <p:cNvSpPr>
            <a:spLocks noChangeShapeType="1"/>
          </p:cNvSpPr>
          <p:nvPr/>
        </p:nvSpPr>
        <p:spPr bwMode="auto">
          <a:xfrm>
            <a:off x="3924300" y="1341438"/>
            <a:ext cx="0" cy="576262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12" name="Line 14"/>
          <p:cNvSpPr>
            <a:spLocks noChangeShapeType="1"/>
          </p:cNvSpPr>
          <p:nvPr/>
        </p:nvSpPr>
        <p:spPr bwMode="auto">
          <a:xfrm>
            <a:off x="5292725" y="1341438"/>
            <a:ext cx="0" cy="576262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13" name="Oval 8"/>
          <p:cNvSpPr>
            <a:spLocks noChangeArrowheads="1"/>
          </p:cNvSpPr>
          <p:nvPr/>
        </p:nvSpPr>
        <p:spPr bwMode="auto">
          <a:xfrm>
            <a:off x="5219700" y="1268413"/>
            <a:ext cx="144463" cy="144462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214" name="Line 16"/>
          <p:cNvSpPr>
            <a:spLocks noChangeShapeType="1"/>
          </p:cNvSpPr>
          <p:nvPr/>
        </p:nvSpPr>
        <p:spPr bwMode="auto">
          <a:xfrm>
            <a:off x="5076825" y="1341438"/>
            <a:ext cx="0" cy="576262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15" name="Text Box 17"/>
          <p:cNvSpPr txBox="1">
            <a:spLocks noChangeArrowheads="1"/>
          </p:cNvSpPr>
          <p:nvPr/>
        </p:nvSpPr>
        <p:spPr bwMode="auto">
          <a:xfrm>
            <a:off x="5003800" y="1839913"/>
            <a:ext cx="3413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  <a:sym typeface="Symbol" charset="2"/>
              </a:rPr>
              <a:t></a:t>
            </a:r>
            <a:r>
              <a:rPr lang="en-US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51216" name="Line 18"/>
          <p:cNvSpPr>
            <a:spLocks noChangeShapeType="1"/>
          </p:cNvSpPr>
          <p:nvPr/>
        </p:nvSpPr>
        <p:spPr bwMode="auto">
          <a:xfrm>
            <a:off x="5076825" y="1700213"/>
            <a:ext cx="2159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17" name="Line 12"/>
          <p:cNvSpPr>
            <a:spLocks noChangeShapeType="1"/>
          </p:cNvSpPr>
          <p:nvPr/>
        </p:nvSpPr>
        <p:spPr bwMode="auto">
          <a:xfrm>
            <a:off x="3924300" y="1700213"/>
            <a:ext cx="115252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18" name="Text Box 33"/>
          <p:cNvSpPr txBox="1">
            <a:spLocks noChangeArrowheads="1"/>
          </p:cNvSpPr>
          <p:nvPr/>
        </p:nvSpPr>
        <p:spPr bwMode="auto">
          <a:xfrm>
            <a:off x="6253163" y="1484313"/>
            <a:ext cx="28908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Neglect the probability</a:t>
            </a:r>
            <a:br>
              <a:rPr lang="en-US">
                <a:solidFill>
                  <a:schemeClr val="accent1"/>
                </a:solidFill>
                <a:latin typeface="Arial" charset="0"/>
              </a:rPr>
            </a:br>
            <a:r>
              <a:rPr lang="en-US">
                <a:solidFill>
                  <a:schemeClr val="accent1"/>
                </a:solidFill>
                <a:latin typeface="Arial" charset="0"/>
              </a:rPr>
              <a:t>that two or more occur, </a:t>
            </a:r>
            <a:r>
              <a:rPr lang="en-US" i="1">
                <a:solidFill>
                  <a:schemeClr val="accent1"/>
                </a:solidFill>
              </a:rPr>
              <a:t>O</a:t>
            </a:r>
            <a:r>
              <a:rPr lang="en-US">
                <a:solidFill>
                  <a:schemeClr val="accent1"/>
                </a:solidFill>
              </a:rPr>
              <a:t>(</a:t>
            </a:r>
            <a:r>
              <a:rPr lang="en-US">
                <a:solidFill>
                  <a:schemeClr val="accent1"/>
                </a:solidFill>
                <a:sym typeface="Symbol" charset="2"/>
              </a:rPr>
              <a:t></a:t>
            </a:r>
            <a:r>
              <a:rPr lang="en-US" i="1">
                <a:solidFill>
                  <a:schemeClr val="accent1"/>
                </a:solidFill>
                <a:sym typeface="Symbol" charset="2"/>
              </a:rPr>
              <a:t>t</a:t>
            </a:r>
            <a:r>
              <a:rPr lang="en-US" baseline="30000">
                <a:solidFill>
                  <a:schemeClr val="accent1"/>
                </a:solidFill>
                <a:sym typeface="Symbol" charset="2"/>
              </a:rPr>
              <a:t>2</a:t>
            </a:r>
            <a:r>
              <a:rPr lang="en-US">
                <a:solidFill>
                  <a:schemeClr val="accent1"/>
                </a:solidFill>
              </a:rPr>
              <a:t>)</a:t>
            </a:r>
            <a:r>
              <a:rPr lang="en-US">
                <a:solidFill>
                  <a:schemeClr val="accent1"/>
                </a:solidFill>
                <a:latin typeface="Arial" charset="0"/>
              </a:rPr>
              <a:t> </a:t>
            </a:r>
          </a:p>
        </p:txBody>
      </p:sp>
      <p:sp>
        <p:nvSpPr>
          <p:cNvPr id="51219" name="Text Box 35"/>
          <p:cNvSpPr txBox="1">
            <a:spLocks noChangeArrowheads="1"/>
          </p:cNvSpPr>
          <p:nvPr/>
        </p:nvSpPr>
        <p:spPr bwMode="auto">
          <a:xfrm>
            <a:off x="179388" y="1844675"/>
            <a:ext cx="37893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accent2"/>
                </a:solidFill>
                <a:latin typeface="Arial" charset="0"/>
              </a:rPr>
              <a:t>Notation: </a:t>
            </a:r>
            <a:r>
              <a:rPr lang="en-US" sz="1800" i="1">
                <a:solidFill>
                  <a:schemeClr val="accent2"/>
                </a:solidFill>
              </a:rPr>
              <a:t>P</a:t>
            </a:r>
            <a:r>
              <a:rPr lang="en-US" sz="1800">
                <a:solidFill>
                  <a:schemeClr val="accent2"/>
                </a:solidFill>
              </a:rPr>
              <a:t>(</a:t>
            </a:r>
            <a:r>
              <a:rPr lang="en-US" sz="1800" i="1">
                <a:solidFill>
                  <a:schemeClr val="accent2"/>
                </a:solidFill>
              </a:rPr>
              <a:t>n</a:t>
            </a:r>
            <a:r>
              <a:rPr lang="en-US" sz="1800">
                <a:solidFill>
                  <a:schemeClr val="accent2"/>
                </a:solidFill>
              </a:rPr>
              <a:t>,[</a:t>
            </a:r>
            <a:r>
              <a:rPr lang="en-US" sz="1800" i="1">
                <a:solidFill>
                  <a:schemeClr val="accent2"/>
                </a:solidFill>
              </a:rPr>
              <a:t>t</a:t>
            </a:r>
            <a:r>
              <a:rPr lang="en-US" sz="1800" baseline="-25000">
                <a:solidFill>
                  <a:schemeClr val="accent2"/>
                </a:solidFill>
              </a:rPr>
              <a:t>1</a:t>
            </a:r>
            <a:r>
              <a:rPr lang="en-US" sz="1800">
                <a:solidFill>
                  <a:schemeClr val="accent2"/>
                </a:solidFill>
              </a:rPr>
              <a:t>, </a:t>
            </a:r>
            <a:r>
              <a:rPr lang="en-US" sz="1800" i="1">
                <a:solidFill>
                  <a:schemeClr val="accent2"/>
                </a:solidFill>
              </a:rPr>
              <a:t>t</a:t>
            </a:r>
            <a:r>
              <a:rPr lang="en-US" sz="1800" baseline="-25000">
                <a:solidFill>
                  <a:schemeClr val="accent2"/>
                </a:solidFill>
              </a:rPr>
              <a:t>2</a:t>
            </a:r>
            <a:r>
              <a:rPr lang="en-US" sz="1800">
                <a:solidFill>
                  <a:schemeClr val="accent2"/>
                </a:solidFill>
              </a:rPr>
              <a:t>]) </a:t>
            </a:r>
            <a:r>
              <a:rPr lang="en-US" sz="1800">
                <a:solidFill>
                  <a:schemeClr val="accent2"/>
                </a:solidFill>
                <a:latin typeface="Arial" charset="0"/>
              </a:rPr>
              <a:t>= probability of</a:t>
            </a:r>
            <a:br>
              <a:rPr lang="en-US" sz="1800">
                <a:solidFill>
                  <a:schemeClr val="accent2"/>
                </a:solidFill>
                <a:latin typeface="Arial" charset="0"/>
              </a:rPr>
            </a:br>
            <a:r>
              <a:rPr lang="en-US" sz="1800" i="1">
                <a:solidFill>
                  <a:schemeClr val="accent2"/>
                </a:solidFill>
                <a:latin typeface="Arial" charset="0"/>
              </a:rPr>
              <a:t>n</a:t>
            </a:r>
            <a:r>
              <a:rPr lang="en-US" sz="1800">
                <a:solidFill>
                  <a:schemeClr val="accent2"/>
                </a:solidFill>
                <a:latin typeface="Arial" charset="0"/>
              </a:rPr>
              <a:t> entries in</a:t>
            </a:r>
            <a:r>
              <a:rPr lang="en-US" sz="1800">
                <a:solidFill>
                  <a:schemeClr val="accent2"/>
                </a:solidFill>
              </a:rPr>
              <a:t> [</a:t>
            </a:r>
            <a:r>
              <a:rPr lang="en-US" sz="1800" i="1">
                <a:solidFill>
                  <a:schemeClr val="accent2"/>
                </a:solidFill>
              </a:rPr>
              <a:t>t</a:t>
            </a:r>
            <a:r>
              <a:rPr lang="en-US" sz="1800" baseline="-25000">
                <a:solidFill>
                  <a:schemeClr val="accent2"/>
                </a:solidFill>
              </a:rPr>
              <a:t>1</a:t>
            </a:r>
            <a:r>
              <a:rPr lang="en-US" sz="1800">
                <a:solidFill>
                  <a:schemeClr val="accent2"/>
                </a:solidFill>
              </a:rPr>
              <a:t>,</a:t>
            </a:r>
            <a:r>
              <a:rPr lang="en-US" sz="1800" i="1">
                <a:solidFill>
                  <a:schemeClr val="accent2"/>
                </a:solidFill>
              </a:rPr>
              <a:t> t</a:t>
            </a:r>
            <a:r>
              <a:rPr lang="en-US" sz="1800" baseline="-25000">
                <a:solidFill>
                  <a:schemeClr val="accent2"/>
                </a:solidFill>
              </a:rPr>
              <a:t>2</a:t>
            </a:r>
            <a:r>
              <a:rPr lang="en-US" sz="1800">
                <a:solidFill>
                  <a:schemeClr val="accent2"/>
                </a:solidFill>
                <a:sym typeface="Symbol" charset="2"/>
              </a:rPr>
              <a:t>] </a:t>
            </a:r>
            <a:r>
              <a:rPr lang="en-US" sz="1800">
                <a:solidFill>
                  <a:schemeClr val="accent2"/>
                </a:solidFill>
                <a:latin typeface="Arial" charset="0"/>
                <a:sym typeface="Symbol" charset="2"/>
              </a:rPr>
              <a:t>given a rate</a:t>
            </a:r>
            <a:r>
              <a:rPr lang="en-US" sz="180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1800" i="1">
                <a:solidFill>
                  <a:schemeClr val="accent2"/>
                </a:solidFill>
                <a:sym typeface="Symbol" charset="2"/>
              </a:rPr>
              <a:t>r</a:t>
            </a:r>
          </a:p>
        </p:txBody>
      </p:sp>
      <p:sp>
        <p:nvSpPr>
          <p:cNvPr id="51220" name="AutoShape 36"/>
          <p:cNvSpPr>
            <a:spLocks noChangeArrowheads="1"/>
          </p:cNvSpPr>
          <p:nvPr/>
        </p:nvSpPr>
        <p:spPr bwMode="auto">
          <a:xfrm>
            <a:off x="3852863" y="1268413"/>
            <a:ext cx="142875" cy="144462"/>
          </a:xfrm>
          <a:prstGeom prst="plus">
            <a:avLst>
              <a:gd name="adj" fmla="val 25000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221" name="Text Box 37"/>
          <p:cNvSpPr txBox="1">
            <a:spLocks noChangeArrowheads="1"/>
          </p:cNvSpPr>
          <p:nvPr/>
        </p:nvSpPr>
        <p:spPr bwMode="auto">
          <a:xfrm>
            <a:off x="3779838" y="873125"/>
            <a:ext cx="720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t</a:t>
            </a:r>
            <a:r>
              <a:rPr lang="en-US" baseline="-25000">
                <a:solidFill>
                  <a:schemeClr val="accent2"/>
                </a:solidFill>
              </a:rPr>
              <a:t>0 </a:t>
            </a:r>
            <a:r>
              <a:rPr lang="en-US">
                <a:solidFill>
                  <a:schemeClr val="accent2"/>
                </a:solidFill>
              </a:rPr>
              <a:t>= 0</a:t>
            </a:r>
            <a:endParaRPr lang="en-US" baseline="-25000">
              <a:solidFill>
                <a:schemeClr val="accent2"/>
              </a:solidFill>
            </a:endParaRPr>
          </a:p>
        </p:txBody>
      </p:sp>
      <p:sp>
        <p:nvSpPr>
          <p:cNvPr id="51222" name="Text Box 41"/>
          <p:cNvSpPr txBox="1">
            <a:spLocks noChangeArrowheads="1"/>
          </p:cNvSpPr>
          <p:nvPr/>
        </p:nvSpPr>
        <p:spPr bwMode="auto">
          <a:xfrm>
            <a:off x="179388" y="908050"/>
            <a:ext cx="23352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/>
              <a:t>t</a:t>
            </a:r>
            <a:r>
              <a:rPr lang="en-US" baseline="-25000"/>
              <a:t>0</a:t>
            </a:r>
            <a:r>
              <a:rPr lang="en-US">
                <a:latin typeface="Arial" charset="0"/>
              </a:rPr>
              <a:t> is an arbitrary time</a:t>
            </a:r>
          </a:p>
          <a:p>
            <a:r>
              <a:rPr lang="en-US">
                <a:latin typeface="Arial" charset="0"/>
              </a:rPr>
              <a:t>Also: </a:t>
            </a:r>
            <a:r>
              <a:rPr lang="en-US" i="1"/>
              <a:t>t</a:t>
            </a:r>
            <a:r>
              <a:rPr lang="en-US">
                <a:latin typeface="Arial" charset="0"/>
              </a:rPr>
              <a:t> = time between </a:t>
            </a:r>
            <a:r>
              <a:rPr lang="en-US" i="1"/>
              <a:t>t</a:t>
            </a:r>
            <a:r>
              <a:rPr lang="en-US" baseline="-25000"/>
              <a:t>0</a:t>
            </a:r>
            <a:r>
              <a:rPr lang="en-US">
                <a:latin typeface="Arial" charset="0"/>
              </a:rPr>
              <a:t> and the first count</a:t>
            </a:r>
          </a:p>
        </p:txBody>
      </p:sp>
      <p:sp>
        <p:nvSpPr>
          <p:cNvPr id="51223" name="Text Box 42"/>
          <p:cNvSpPr txBox="1">
            <a:spLocks noChangeArrowheads="1"/>
          </p:cNvSpPr>
          <p:nvPr/>
        </p:nvSpPr>
        <p:spPr bwMode="auto">
          <a:xfrm>
            <a:off x="5149850" y="873125"/>
            <a:ext cx="431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t</a:t>
            </a:r>
            <a:r>
              <a:rPr lang="en-US" baseline="-250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51224" name="Line 34"/>
          <p:cNvSpPr>
            <a:spLocks noChangeShapeType="1"/>
          </p:cNvSpPr>
          <p:nvPr/>
        </p:nvSpPr>
        <p:spPr bwMode="auto">
          <a:xfrm flipH="1">
            <a:off x="7239000" y="2057400"/>
            <a:ext cx="609600" cy="36671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25" name="Immagine 3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286000"/>
            <a:ext cx="325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6" name="Immagine 4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5486400"/>
            <a:ext cx="553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7" name="Text Box 33"/>
          <p:cNvSpPr txBox="1">
            <a:spLocks noChangeArrowheads="1"/>
          </p:cNvSpPr>
          <p:nvPr/>
        </p:nvSpPr>
        <p:spPr bwMode="auto">
          <a:xfrm>
            <a:off x="6400800" y="2971800"/>
            <a:ext cx="19875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Independent events</a:t>
            </a:r>
          </a:p>
        </p:txBody>
      </p:sp>
      <p:sp>
        <p:nvSpPr>
          <p:cNvPr id="51228" name="Line 34"/>
          <p:cNvSpPr>
            <a:spLocks noChangeShapeType="1"/>
          </p:cNvSpPr>
          <p:nvPr/>
        </p:nvSpPr>
        <p:spPr bwMode="auto">
          <a:xfrm flipH="1">
            <a:off x="5257800" y="3200400"/>
            <a:ext cx="1143000" cy="29051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29" name="Text Box 33"/>
          <p:cNvSpPr txBox="1">
            <a:spLocks noChangeArrowheads="1"/>
          </p:cNvSpPr>
          <p:nvPr/>
        </p:nvSpPr>
        <p:spPr bwMode="auto">
          <a:xfrm>
            <a:off x="3352800" y="5257800"/>
            <a:ext cx="1347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Arial" charset="0"/>
              </a:rPr>
              <a:t>Equivalently:</a:t>
            </a:r>
          </a:p>
        </p:txBody>
      </p:sp>
      <p:pic>
        <p:nvPicPr>
          <p:cNvPr id="51230" name="Immagine 5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4495800"/>
            <a:ext cx="72771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1" name="Immagine 5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3505200"/>
            <a:ext cx="665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Immagine 3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143000"/>
            <a:ext cx="665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>
                <a:ea typeface="+mj-ea"/>
                <a:cs typeface="+mj-cs"/>
              </a:rPr>
              <a:t>Exponential distribution</a:t>
            </a:r>
            <a:endParaRPr lang="en-US" sz="3200" dirty="0">
              <a:ea typeface="+mj-ea"/>
              <a:cs typeface="+mj-cs"/>
            </a:endParaRPr>
          </a:p>
        </p:txBody>
      </p:sp>
      <p:sp>
        <p:nvSpPr>
          <p:cNvPr id="3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3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3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5588D-6D56-6041-87B9-50A949F02C99}" type="slidenum">
              <a:rPr lang="it-IT" smtClean="0"/>
              <a:pPr>
                <a:defRPr/>
              </a:pPr>
              <a:t>37</a:t>
            </a:fld>
            <a:endParaRPr lang="it-IT"/>
          </a:p>
        </p:txBody>
      </p:sp>
      <p:pic>
        <p:nvPicPr>
          <p:cNvPr id="53255" name="Picture 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3284538"/>
            <a:ext cx="37433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AutoShape 27"/>
          <p:cNvSpPr>
            <a:spLocks noChangeArrowheads="1"/>
          </p:cNvSpPr>
          <p:nvPr/>
        </p:nvSpPr>
        <p:spPr bwMode="auto">
          <a:xfrm>
            <a:off x="1524000" y="1828800"/>
            <a:ext cx="288925" cy="360363"/>
          </a:xfrm>
          <a:prstGeom prst="downArrow">
            <a:avLst>
              <a:gd name="adj1" fmla="val 50000"/>
              <a:gd name="adj2" fmla="val 31181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3257" name="Picture 5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3500438"/>
            <a:ext cx="158432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8" name="Text Box 59"/>
          <p:cNvSpPr txBox="1">
            <a:spLocks noChangeArrowheads="1"/>
          </p:cNvSpPr>
          <p:nvPr/>
        </p:nvSpPr>
        <p:spPr bwMode="auto">
          <a:xfrm>
            <a:off x="7812088" y="3429000"/>
            <a:ext cx="733425" cy="825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r</a:t>
            </a:r>
            <a:r>
              <a:rPr lang="en-US">
                <a:solidFill>
                  <a:srgbClr val="FF0000"/>
                </a:solidFill>
              </a:rPr>
              <a:t> = 0.5</a:t>
            </a:r>
          </a:p>
          <a:p>
            <a:r>
              <a:rPr lang="en-US" i="1">
                <a:solidFill>
                  <a:srgbClr val="00FF00"/>
                </a:solidFill>
              </a:rPr>
              <a:t>r</a:t>
            </a:r>
            <a:r>
              <a:rPr lang="en-US">
                <a:solidFill>
                  <a:srgbClr val="00FF00"/>
                </a:solidFill>
              </a:rPr>
              <a:t> = 1.0</a:t>
            </a:r>
          </a:p>
          <a:p>
            <a:r>
              <a:rPr lang="en-US" i="1">
                <a:solidFill>
                  <a:srgbClr val="3333FF"/>
                </a:solidFill>
              </a:rPr>
              <a:t>r</a:t>
            </a:r>
            <a:r>
              <a:rPr lang="en-US">
                <a:solidFill>
                  <a:srgbClr val="3333FF"/>
                </a:solidFill>
              </a:rPr>
              <a:t> = 1.5</a:t>
            </a:r>
          </a:p>
        </p:txBody>
      </p:sp>
      <p:sp>
        <p:nvSpPr>
          <p:cNvPr id="53259" name="Text Box 63"/>
          <p:cNvSpPr txBox="1">
            <a:spLocks noChangeArrowheads="1"/>
          </p:cNvSpPr>
          <p:nvPr/>
        </p:nvSpPr>
        <p:spPr bwMode="auto">
          <a:xfrm>
            <a:off x="6934200" y="1905000"/>
            <a:ext cx="1327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accent2"/>
                </a:solidFill>
                <a:latin typeface="Arial" charset="0"/>
              </a:rPr>
              <a:t>Cumulative</a:t>
            </a:r>
            <a:endParaRPr lang="en-US" sz="1800" i="1">
              <a:solidFill>
                <a:schemeClr val="accent2"/>
              </a:solidFill>
              <a:sym typeface="Symbol" charset="2"/>
            </a:endParaRPr>
          </a:p>
        </p:txBody>
      </p:sp>
      <p:pic>
        <p:nvPicPr>
          <p:cNvPr id="53260" name="Picture 6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5200" y="1905000"/>
            <a:ext cx="15843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61" name="AutoShape 66"/>
          <p:cNvSpPr>
            <a:spLocks noChangeArrowheads="1"/>
          </p:cNvSpPr>
          <p:nvPr/>
        </p:nvSpPr>
        <p:spPr bwMode="auto">
          <a:xfrm rot="16200000" flipH="1">
            <a:off x="3007518" y="1945482"/>
            <a:ext cx="360363" cy="431800"/>
          </a:xfrm>
          <a:custGeom>
            <a:avLst/>
            <a:gdLst>
              <a:gd name="T0" fmla="*/ 70239770 w 21600"/>
              <a:gd name="T1" fmla="*/ 0 h 21600"/>
              <a:gd name="T2" fmla="*/ 70239770 w 21600"/>
              <a:gd name="T3" fmla="*/ 97128812 h 21600"/>
              <a:gd name="T4" fmla="*/ 15031375 w 21600"/>
              <a:gd name="T5" fmla="*/ 172560114 h 21600"/>
              <a:gd name="T6" fmla="*/ 100302520 w 21600"/>
              <a:gd name="T7" fmla="*/ 48564606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3262" name="Immagine 3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3400" y="2362200"/>
            <a:ext cx="262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3" name="Immagine 3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400" y="3657600"/>
            <a:ext cx="41910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4" name="Immagine 4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2400" y="3048000"/>
            <a:ext cx="45720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5" name="Immagine 4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3400" y="4437063"/>
            <a:ext cx="36782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66" name="Line 61"/>
          <p:cNvSpPr>
            <a:spLocks noChangeShapeType="1"/>
          </p:cNvSpPr>
          <p:nvPr/>
        </p:nvSpPr>
        <p:spPr bwMode="auto">
          <a:xfrm flipH="1" flipV="1">
            <a:off x="6400800" y="1971675"/>
            <a:ext cx="533400" cy="857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3267" name="Immagine 4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752600" y="5334000"/>
            <a:ext cx="20193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Rettangolo 44"/>
          <p:cNvSpPr/>
          <p:nvPr/>
        </p:nvSpPr>
        <p:spPr bwMode="auto">
          <a:xfrm>
            <a:off x="1600200" y="5257800"/>
            <a:ext cx="2286000" cy="6858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16000"/>
                </a:schemeClr>
              </a:gs>
              <a:gs pos="35000">
                <a:schemeClr val="accent1">
                  <a:tint val="37000"/>
                  <a:satMod val="300000"/>
                  <a:alpha val="16000"/>
                </a:schemeClr>
              </a:gs>
              <a:gs pos="100000">
                <a:schemeClr val="accent1">
                  <a:tint val="15000"/>
                  <a:satMod val="350000"/>
                  <a:alpha val="16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GB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127" y="3576729"/>
            <a:ext cx="3232621" cy="162165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Binomial distribution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Probability to extract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n</a:t>
            </a:r>
            <a:r>
              <a:rPr lang="en-US" sz="2400" dirty="0"/>
              <a:t> red balls over </a:t>
            </a:r>
            <a:r>
              <a:rPr lang="en-US" sz="2400" i="1" dirty="0">
                <a:solidFill>
                  <a:srgbClr val="3333CC"/>
                </a:solidFill>
                <a:latin typeface="+mj-lt"/>
              </a:rPr>
              <a:t>N</a:t>
            </a:r>
            <a:r>
              <a:rPr lang="en-US" sz="2400" dirty="0"/>
              <a:t> trials, given the fraction </a:t>
            </a:r>
            <a:r>
              <a:rPr lang="en-US" sz="2400" i="1" dirty="0">
                <a:solidFill>
                  <a:schemeClr val="accent6"/>
                </a:solidFill>
                <a:latin typeface="+mj-lt"/>
              </a:rPr>
              <a:t>p</a:t>
            </a:r>
            <a:r>
              <a:rPr lang="en-US" sz="2400" dirty="0"/>
              <a:t> of red balls in a basket</a:t>
            </a:r>
            <a:endParaRPr lang="en-US" dirty="0"/>
          </a:p>
          <a:p>
            <a:pPr>
              <a:lnSpc>
                <a:spcPct val="90000"/>
              </a:lnSpc>
            </a:pP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Red</a:t>
            </a:r>
            <a:r>
              <a:rPr lang="en-US" sz="2400" dirty="0"/>
              <a:t>:      		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</a:rPr>
              <a:t> = 3/10</a:t>
            </a:r>
            <a:endParaRPr lang="en-US" sz="900" dirty="0">
              <a:solidFill>
                <a:schemeClr val="accent2"/>
              </a:solidFill>
              <a:latin typeface="Times New Roman" charset="0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White</a:t>
            </a:r>
            <a:r>
              <a:rPr lang="en-US" sz="2400" dirty="0"/>
              <a:t>:    		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</a:rPr>
              <a:t>1 –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</a:rPr>
              <a:t> = 7/10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accent2"/>
              </a:solidFill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Typical application in physics:</a:t>
            </a:r>
            <a:br>
              <a:rPr lang="en-US" sz="2400" dirty="0"/>
            </a:br>
            <a:r>
              <a:rPr lang="en-US" sz="2400" dirty="0"/>
              <a:t>detector </a:t>
            </a:r>
            <a:r>
              <a:rPr lang="en-US" sz="2400" dirty="0">
                <a:solidFill>
                  <a:schemeClr val="accent6"/>
                </a:solidFill>
              </a:rPr>
              <a:t>efficiency</a:t>
            </a:r>
            <a:r>
              <a:rPr lang="en-US" sz="2400" dirty="0"/>
              <a:t> (</a:t>
            </a:r>
            <a:r>
              <a:rPr lang="en-US" sz="2400" dirty="0" err="1">
                <a:solidFill>
                  <a:schemeClr val="accent2"/>
                </a:solidFill>
                <a:latin typeface="+mj-lt"/>
              </a:rPr>
              <a:t>ε</a:t>
            </a:r>
            <a:r>
              <a:rPr lang="en-US" sz="2400" dirty="0">
                <a:solidFill>
                  <a:schemeClr val="accent2"/>
                </a:solidFill>
                <a:latin typeface="+mj-lt"/>
              </a:rPr>
              <a:t> = </a:t>
            </a:r>
            <a:r>
              <a:rPr lang="en-US" sz="2400" i="1" dirty="0">
                <a:solidFill>
                  <a:schemeClr val="accent2"/>
                </a:solidFill>
                <a:latin typeface="+mj-lt"/>
              </a:rPr>
              <a:t>p</a:t>
            </a:r>
            <a:r>
              <a:rPr lang="en-US" sz="2400" dirty="0"/>
              <a:t>)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accent2"/>
              </a:solidFill>
              <a:latin typeface="Times New Roman" charset="0"/>
            </a:endParaRPr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38</a:t>
            </a:fld>
            <a:endParaRPr lang="it-IT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192457"/>
            <a:ext cx="6699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3000" y="2913182"/>
            <a:ext cx="6699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8225" y="1716616"/>
            <a:ext cx="2200641" cy="179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7942262" y="1716616"/>
            <a:ext cx="1031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p</a:t>
            </a:r>
            <a:r>
              <a:rPr lang="en-US" sz="2000">
                <a:solidFill>
                  <a:schemeClr val="accent2"/>
                </a:solidFill>
              </a:rPr>
              <a:t> = 3/10</a:t>
            </a:r>
          </a:p>
        </p:txBody>
      </p:sp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9875" y="5115640"/>
            <a:ext cx="584835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141287" y="5072778"/>
            <a:ext cx="6121400" cy="990600"/>
          </a:xfrm>
          <a:prstGeom prst="roundRect">
            <a:avLst>
              <a:gd name="adj" fmla="val 8014"/>
            </a:avLst>
          </a:prstGeom>
          <a:solidFill>
            <a:schemeClr val="accent1">
              <a:alpha val="30196"/>
            </a:schemeClr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282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Multiple random extractions</a:t>
            </a:r>
          </a:p>
        </p:txBody>
      </p:sp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8572D99E-5190-504E-84B0-370005C48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9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10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1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30C3B1-5854-4E4F-88C3-83ADBC276280}" type="slidenum">
              <a:rPr lang="it-IT" smtClean="0"/>
              <a:pPr>
                <a:defRPr/>
              </a:pPr>
              <a:t>39</a:t>
            </a:fld>
            <a:endParaRPr lang="it-IT"/>
          </a:p>
        </p:txBody>
      </p:sp>
      <p:pic>
        <p:nvPicPr>
          <p:cNvPr id="2560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7913" y="270827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2513" y="3789363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8" name="Group 5"/>
          <p:cNvGrpSpPr>
            <a:grpSpLocks/>
          </p:cNvGrpSpPr>
          <p:nvPr/>
        </p:nvGrpSpPr>
        <p:grpSpPr bwMode="auto">
          <a:xfrm>
            <a:off x="34925" y="2924175"/>
            <a:ext cx="792163" cy="1196975"/>
            <a:chOff x="68" y="1842"/>
            <a:chExt cx="544" cy="754"/>
          </a:xfrm>
        </p:grpSpPr>
        <p:sp>
          <p:nvSpPr>
            <p:cNvPr id="25708" name="Line 6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709" name="Line 7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710" name="Text Box 8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711" name="Text Box 9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25609" name="Text Box 10"/>
          <p:cNvSpPr txBox="1">
            <a:spLocks noChangeArrowheads="1"/>
          </p:cNvSpPr>
          <p:nvPr/>
        </p:nvSpPr>
        <p:spPr bwMode="auto">
          <a:xfrm>
            <a:off x="825500" y="2792413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5610" name="Text Box 11"/>
          <p:cNvSpPr txBox="1">
            <a:spLocks noChangeArrowheads="1"/>
          </p:cNvSpPr>
          <p:nvPr/>
        </p:nvSpPr>
        <p:spPr bwMode="auto">
          <a:xfrm>
            <a:off x="798513" y="38735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5611" name="Text Box 12"/>
          <p:cNvSpPr txBox="1">
            <a:spLocks noChangeArrowheads="1"/>
          </p:cNvSpPr>
          <p:nvPr/>
        </p:nvSpPr>
        <p:spPr bwMode="auto">
          <a:xfrm>
            <a:off x="2341563" y="2181225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5612" name="Text Box 13"/>
          <p:cNvSpPr txBox="1">
            <a:spLocks noChangeArrowheads="1"/>
          </p:cNvSpPr>
          <p:nvPr/>
        </p:nvSpPr>
        <p:spPr bwMode="auto">
          <a:xfrm>
            <a:off x="2339975" y="33147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25613" name="Text Box 14"/>
          <p:cNvSpPr txBox="1">
            <a:spLocks noChangeArrowheads="1"/>
          </p:cNvSpPr>
          <p:nvPr/>
        </p:nvSpPr>
        <p:spPr bwMode="auto">
          <a:xfrm>
            <a:off x="2339975" y="4448175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</a:t>
            </a:r>
          </a:p>
        </p:txBody>
      </p:sp>
      <p:pic>
        <p:nvPicPr>
          <p:cNvPr id="25614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5563" y="2097088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5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5563" y="3230563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5563" y="4364038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7" name="Text Box 21"/>
          <p:cNvSpPr txBox="1">
            <a:spLocks noChangeArrowheads="1"/>
          </p:cNvSpPr>
          <p:nvPr/>
        </p:nvSpPr>
        <p:spPr bwMode="auto">
          <a:xfrm>
            <a:off x="4270375" y="1570038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</a:t>
            </a:r>
          </a:p>
        </p:txBody>
      </p:sp>
      <p:pic>
        <p:nvPicPr>
          <p:cNvPr id="25618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2463" y="148590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9" name="Text Box 25"/>
          <p:cNvSpPr txBox="1">
            <a:spLocks noChangeArrowheads="1"/>
          </p:cNvSpPr>
          <p:nvPr/>
        </p:nvSpPr>
        <p:spPr bwMode="auto">
          <a:xfrm>
            <a:off x="4243388" y="2720975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  <p:pic>
        <p:nvPicPr>
          <p:cNvPr id="25620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2463" y="2636838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1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2463" y="378777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2" name="Text Box 32"/>
          <p:cNvSpPr txBox="1">
            <a:spLocks noChangeArrowheads="1"/>
          </p:cNvSpPr>
          <p:nvPr/>
        </p:nvSpPr>
        <p:spPr bwMode="auto">
          <a:xfrm>
            <a:off x="4243388" y="3871913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5623" name="Text Box 33"/>
          <p:cNvSpPr txBox="1">
            <a:spLocks noChangeArrowheads="1"/>
          </p:cNvSpPr>
          <p:nvPr/>
        </p:nvSpPr>
        <p:spPr bwMode="auto">
          <a:xfrm>
            <a:off x="4268788" y="5024438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</a:t>
            </a:r>
          </a:p>
        </p:txBody>
      </p:sp>
      <p:pic>
        <p:nvPicPr>
          <p:cNvPr id="25624" name="Picture 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2463" y="494030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5" name="Text Box 37"/>
          <p:cNvSpPr txBox="1">
            <a:spLocks noChangeArrowheads="1"/>
          </p:cNvSpPr>
          <p:nvPr/>
        </p:nvSpPr>
        <p:spPr bwMode="auto">
          <a:xfrm>
            <a:off x="6718300" y="10541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5626" name="Text Box 38"/>
          <p:cNvSpPr txBox="1">
            <a:spLocks noChangeArrowheads="1"/>
          </p:cNvSpPr>
          <p:nvPr/>
        </p:nvSpPr>
        <p:spPr bwMode="auto">
          <a:xfrm>
            <a:off x="6691313" y="2187575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5627" name="Text Box 39"/>
          <p:cNvSpPr txBox="1">
            <a:spLocks noChangeArrowheads="1"/>
          </p:cNvSpPr>
          <p:nvPr/>
        </p:nvSpPr>
        <p:spPr bwMode="auto">
          <a:xfrm>
            <a:off x="6691313" y="33210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25628" name="Text Box 40"/>
          <p:cNvSpPr txBox="1">
            <a:spLocks noChangeArrowheads="1"/>
          </p:cNvSpPr>
          <p:nvPr/>
        </p:nvSpPr>
        <p:spPr bwMode="auto">
          <a:xfrm>
            <a:off x="6716713" y="4454525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5629" name="Text Box 41"/>
          <p:cNvSpPr txBox="1">
            <a:spLocks noChangeArrowheads="1"/>
          </p:cNvSpPr>
          <p:nvPr/>
        </p:nvSpPr>
        <p:spPr bwMode="auto">
          <a:xfrm>
            <a:off x="6716713" y="55880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5630" name="Text Box 42"/>
          <p:cNvSpPr txBox="1">
            <a:spLocks noChangeArrowheads="1"/>
          </p:cNvSpPr>
          <p:nvPr/>
        </p:nvSpPr>
        <p:spPr bwMode="auto">
          <a:xfrm>
            <a:off x="395288" y="1101725"/>
            <a:ext cx="30924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Arial" charset="0"/>
              </a:rPr>
              <a:t>Extraction path leads to</a:t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>Pascal’s / Tartaglia’s triangle</a:t>
            </a:r>
          </a:p>
          <a:p>
            <a:r>
              <a:rPr lang="en-US" sz="1800">
                <a:latin typeface="Arial" charset="0"/>
              </a:rPr>
              <a:t>like </a:t>
            </a:r>
            <a:r>
              <a:rPr lang="en-US" sz="1800">
                <a:solidFill>
                  <a:schemeClr val="accent2"/>
                </a:solidFill>
              </a:rPr>
              <a:t>(</a:t>
            </a:r>
            <a:r>
              <a:rPr lang="en-US" sz="1800" i="1">
                <a:solidFill>
                  <a:schemeClr val="accent2"/>
                </a:solidFill>
              </a:rPr>
              <a:t>a </a:t>
            </a:r>
            <a:r>
              <a:rPr lang="en-US" sz="1800">
                <a:solidFill>
                  <a:schemeClr val="accent2"/>
                </a:solidFill>
              </a:rPr>
              <a:t>+ </a:t>
            </a:r>
            <a:r>
              <a:rPr lang="en-US" sz="1800" i="1">
                <a:solidFill>
                  <a:schemeClr val="accent2"/>
                </a:solidFill>
              </a:rPr>
              <a:t>b</a:t>
            </a:r>
            <a:r>
              <a:rPr lang="en-US" sz="1800">
                <a:solidFill>
                  <a:schemeClr val="accent2"/>
                </a:solidFill>
              </a:rPr>
              <a:t>)</a:t>
            </a:r>
            <a:r>
              <a:rPr lang="en-US" sz="1800" i="1" baseline="30000">
                <a:solidFill>
                  <a:schemeClr val="accent2"/>
                </a:solidFill>
              </a:rPr>
              <a:t>n</a:t>
            </a:r>
          </a:p>
        </p:txBody>
      </p:sp>
      <p:pic>
        <p:nvPicPr>
          <p:cNvPr id="25631" name="Picture 4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5078413"/>
            <a:ext cx="3457575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32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6900" y="98107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33" name="Picture 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3625" y="98107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34" name="Picture 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0350" y="98107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35" name="Picture 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5313" y="324802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36" name="Picture 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3625" y="324802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37" name="Picture 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1938" y="324802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38" name="Picture 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5313" y="438150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39" name="Picture 5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3625" y="438150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0" name="Picture 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1938" y="438150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1" name="Picture 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6900" y="5516563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2" name="Picture 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5213" y="5516563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3" name="Picture 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1938" y="551497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4" name="Picture 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7075" y="98107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5" name="Picture 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77113" y="211455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6" name="Picture 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3838" y="211455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7" name="Picture 5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0563" y="211455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8" name="Picture 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8800" y="211455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49" name="Picture 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50250" y="324802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50" name="Picture 6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8663" y="438150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51" name="Picture 6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8663" y="5514975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52" name="Group 64"/>
          <p:cNvGrpSpPr>
            <a:grpSpLocks/>
          </p:cNvGrpSpPr>
          <p:nvPr/>
        </p:nvGrpSpPr>
        <p:grpSpPr bwMode="auto">
          <a:xfrm>
            <a:off x="1547813" y="2349500"/>
            <a:ext cx="792162" cy="1196975"/>
            <a:chOff x="68" y="1842"/>
            <a:chExt cx="544" cy="754"/>
          </a:xfrm>
        </p:grpSpPr>
        <p:sp>
          <p:nvSpPr>
            <p:cNvPr id="25704" name="Line 65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705" name="Line 66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706" name="Text Box 67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707" name="Text Box 68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grpSp>
        <p:nvGrpSpPr>
          <p:cNvPr id="25653" name="Group 69"/>
          <p:cNvGrpSpPr>
            <a:grpSpLocks/>
          </p:cNvGrpSpPr>
          <p:nvPr/>
        </p:nvGrpSpPr>
        <p:grpSpPr bwMode="auto">
          <a:xfrm>
            <a:off x="1547813" y="3500438"/>
            <a:ext cx="792162" cy="1196975"/>
            <a:chOff x="68" y="1842"/>
            <a:chExt cx="544" cy="754"/>
          </a:xfrm>
        </p:grpSpPr>
        <p:sp>
          <p:nvSpPr>
            <p:cNvPr id="25700" name="Line 70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701" name="Line 71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702" name="Text Box 72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703" name="Text Box 73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grpSp>
        <p:nvGrpSpPr>
          <p:cNvPr id="25654" name="Group 74"/>
          <p:cNvGrpSpPr>
            <a:grpSpLocks/>
          </p:cNvGrpSpPr>
          <p:nvPr/>
        </p:nvGrpSpPr>
        <p:grpSpPr bwMode="auto">
          <a:xfrm>
            <a:off x="3492500" y="1773238"/>
            <a:ext cx="792163" cy="1196975"/>
            <a:chOff x="68" y="1842"/>
            <a:chExt cx="544" cy="754"/>
          </a:xfrm>
        </p:grpSpPr>
        <p:sp>
          <p:nvSpPr>
            <p:cNvPr id="25696" name="Line 75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97" name="Line 76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98" name="Text Box 77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699" name="Text Box 78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grpSp>
        <p:nvGrpSpPr>
          <p:cNvPr id="25655" name="Group 79"/>
          <p:cNvGrpSpPr>
            <a:grpSpLocks/>
          </p:cNvGrpSpPr>
          <p:nvPr/>
        </p:nvGrpSpPr>
        <p:grpSpPr bwMode="auto">
          <a:xfrm>
            <a:off x="3492500" y="2924175"/>
            <a:ext cx="792163" cy="1196975"/>
            <a:chOff x="68" y="1842"/>
            <a:chExt cx="544" cy="754"/>
          </a:xfrm>
        </p:grpSpPr>
        <p:sp>
          <p:nvSpPr>
            <p:cNvPr id="25692" name="Line 80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93" name="Line 81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94" name="Text Box 82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695" name="Text Box 83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grpSp>
        <p:nvGrpSpPr>
          <p:cNvPr id="25656" name="Group 84"/>
          <p:cNvGrpSpPr>
            <a:grpSpLocks/>
          </p:cNvGrpSpPr>
          <p:nvPr/>
        </p:nvGrpSpPr>
        <p:grpSpPr bwMode="auto">
          <a:xfrm>
            <a:off x="3492500" y="4076700"/>
            <a:ext cx="792163" cy="1196975"/>
            <a:chOff x="68" y="1842"/>
            <a:chExt cx="544" cy="754"/>
          </a:xfrm>
        </p:grpSpPr>
        <p:sp>
          <p:nvSpPr>
            <p:cNvPr id="25688" name="Line 85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89" name="Line 86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90" name="Text Box 87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691" name="Text Box 88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grpSp>
        <p:nvGrpSpPr>
          <p:cNvPr id="25657" name="Group 89"/>
          <p:cNvGrpSpPr>
            <a:grpSpLocks/>
          </p:cNvGrpSpPr>
          <p:nvPr/>
        </p:nvGrpSpPr>
        <p:grpSpPr bwMode="auto">
          <a:xfrm>
            <a:off x="5940425" y="1196975"/>
            <a:ext cx="792163" cy="1196975"/>
            <a:chOff x="68" y="1842"/>
            <a:chExt cx="544" cy="754"/>
          </a:xfrm>
        </p:grpSpPr>
        <p:sp>
          <p:nvSpPr>
            <p:cNvPr id="25684" name="Line 90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85" name="Line 91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86" name="Text Box 92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687" name="Text Box 93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grpSp>
        <p:nvGrpSpPr>
          <p:cNvPr id="25658" name="Group 94"/>
          <p:cNvGrpSpPr>
            <a:grpSpLocks/>
          </p:cNvGrpSpPr>
          <p:nvPr/>
        </p:nvGrpSpPr>
        <p:grpSpPr bwMode="auto">
          <a:xfrm>
            <a:off x="5940425" y="2347913"/>
            <a:ext cx="792163" cy="1196975"/>
            <a:chOff x="68" y="1842"/>
            <a:chExt cx="544" cy="754"/>
          </a:xfrm>
        </p:grpSpPr>
        <p:sp>
          <p:nvSpPr>
            <p:cNvPr id="25680" name="Line 95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81" name="Line 96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82" name="Text Box 97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683" name="Text Box 98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grpSp>
        <p:nvGrpSpPr>
          <p:cNvPr id="25659" name="Group 99"/>
          <p:cNvGrpSpPr>
            <a:grpSpLocks/>
          </p:cNvGrpSpPr>
          <p:nvPr/>
        </p:nvGrpSpPr>
        <p:grpSpPr bwMode="auto">
          <a:xfrm>
            <a:off x="5940425" y="3500438"/>
            <a:ext cx="792163" cy="1196975"/>
            <a:chOff x="68" y="1842"/>
            <a:chExt cx="544" cy="754"/>
          </a:xfrm>
        </p:grpSpPr>
        <p:sp>
          <p:nvSpPr>
            <p:cNvPr id="25676" name="Line 100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77" name="Line 101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78" name="Text Box 102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679" name="Text Box 103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grpSp>
        <p:nvGrpSpPr>
          <p:cNvPr id="25660" name="Group 104"/>
          <p:cNvGrpSpPr>
            <a:grpSpLocks/>
          </p:cNvGrpSpPr>
          <p:nvPr/>
        </p:nvGrpSpPr>
        <p:grpSpPr bwMode="auto">
          <a:xfrm>
            <a:off x="5940425" y="4652963"/>
            <a:ext cx="792163" cy="1196975"/>
            <a:chOff x="68" y="1842"/>
            <a:chExt cx="544" cy="754"/>
          </a:xfrm>
        </p:grpSpPr>
        <p:sp>
          <p:nvSpPr>
            <p:cNvPr id="25672" name="Line 105"/>
            <p:cNvSpPr>
              <a:spLocks noChangeShapeType="1"/>
            </p:cNvSpPr>
            <p:nvPr/>
          </p:nvSpPr>
          <p:spPr bwMode="auto">
            <a:xfrm flipV="1">
              <a:off x="113" y="1842"/>
              <a:ext cx="499" cy="3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73" name="Line 106"/>
            <p:cNvSpPr>
              <a:spLocks noChangeShapeType="1"/>
            </p:cNvSpPr>
            <p:nvPr/>
          </p:nvSpPr>
          <p:spPr bwMode="auto">
            <a:xfrm>
              <a:off x="113" y="2205"/>
              <a:ext cx="499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74" name="Text Box 107"/>
            <p:cNvSpPr txBox="1">
              <a:spLocks noChangeArrowheads="1"/>
            </p:cNvSpPr>
            <p:nvPr/>
          </p:nvSpPr>
          <p:spPr bwMode="auto">
            <a:xfrm>
              <a:off x="158" y="1845"/>
              <a:ext cx="2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i="1">
                  <a:solidFill>
                    <a:schemeClr val="accent2"/>
                  </a:solidFill>
                </a:rPr>
                <a:t>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5675" name="Text Box 108"/>
            <p:cNvSpPr txBox="1">
              <a:spLocks noChangeArrowheads="1"/>
            </p:cNvSpPr>
            <p:nvPr/>
          </p:nvSpPr>
          <p:spPr bwMode="auto">
            <a:xfrm>
              <a:off x="68" y="2365"/>
              <a:ext cx="4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accent2"/>
                  </a:solidFill>
                </a:rPr>
                <a:t>1 </a:t>
              </a:r>
              <a:r>
                <a:rPr lang="en-US" sz="1800">
                  <a:solidFill>
                    <a:schemeClr val="accent2"/>
                  </a:solidFill>
                  <a:latin typeface="Symbol" charset="2"/>
                </a:rPr>
                <a:t>-</a:t>
              </a:r>
              <a:r>
                <a:rPr lang="en-US" sz="1800" i="1">
                  <a:solidFill>
                    <a:schemeClr val="accent2"/>
                  </a:solidFill>
                </a:rPr>
                <a:t> p</a:t>
              </a:r>
              <a:endParaRPr lang="en-US" sz="1800">
                <a:solidFill>
                  <a:schemeClr val="accent2"/>
                </a:solidFill>
              </a:endParaRPr>
            </a:p>
          </p:txBody>
        </p:sp>
      </p:grpSp>
      <p:pic>
        <p:nvPicPr>
          <p:cNvPr id="25661" name="Picture 1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097088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2" name="Picture 1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4364038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3" name="Picture 1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3213100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4" name="Picture 1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13313" y="4941888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5" name="Picture 1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4941888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6" name="Picture 1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13313" y="3789363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7" name="Picture 1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3789363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8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2636838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69" name="Picture 1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3313" y="2636838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70" name="Picture 1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3313" y="1484313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71" name="Picture 1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1484313"/>
            <a:ext cx="469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27216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Binomial distribution</a:t>
            </a:r>
            <a:endParaRPr lang="en-US" sz="3600" baseline="30000">
              <a:solidFill>
                <a:schemeClr val="bg2"/>
              </a:solidFill>
              <a:latin typeface="Arial" charset="0"/>
              <a:ea typeface="+mj-ea"/>
              <a:cs typeface="+mj-cs"/>
            </a:endParaRPr>
          </a:p>
        </p:txBody>
      </p:sp>
      <p:sp>
        <p:nvSpPr>
          <p:cNvPr id="276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Distribution of number of “</a:t>
            </a:r>
            <a:r>
              <a:rPr lang="en-US" sz="2800">
                <a:solidFill>
                  <a:srgbClr val="FF0000"/>
                </a:solidFill>
              </a:rPr>
              <a:t>successes</a:t>
            </a:r>
            <a:r>
              <a:rPr lang="en-US" sz="2800"/>
              <a:t>” on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800"/>
              <a:t> trials, each trial with “</a:t>
            </a:r>
            <a:r>
              <a:rPr lang="en-US" sz="2800">
                <a:solidFill>
                  <a:srgbClr val="FF0000"/>
                </a:solidFill>
              </a:rPr>
              <a:t>success”</a:t>
            </a:r>
            <a:r>
              <a:rPr lang="en-US" sz="2800"/>
              <a:t> probability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p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accent2"/>
                </a:solidFill>
              </a:rPr>
              <a:t>Average</a:t>
            </a:r>
            <a:r>
              <a:rPr lang="en-US" sz="2800"/>
              <a:t>: 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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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 =</a:t>
            </a:r>
            <a:r>
              <a:rPr lang="en-US" sz="2800"/>
              <a:t>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Np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accent2"/>
                </a:solidFill>
              </a:rPr>
              <a:t>Variance</a:t>
            </a:r>
            <a:r>
              <a:rPr lang="en-US" sz="2800"/>
              <a:t>: 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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800" baseline="30000">
                <a:solidFill>
                  <a:schemeClr val="accent2"/>
                </a:solidFill>
                <a:latin typeface="Times New Roman" charset="0"/>
              </a:rPr>
              <a:t>2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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8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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800">
                <a:solidFill>
                  <a:schemeClr val="accent2"/>
                </a:solidFill>
                <a:latin typeface="Times New Roman" charset="0"/>
                <a:sym typeface="Symbol" charset="2"/>
              </a:rPr>
              <a:t></a:t>
            </a:r>
            <a:r>
              <a:rPr lang="en-US" sz="2800" baseline="30000">
                <a:solidFill>
                  <a:schemeClr val="accent2"/>
                </a:solidFill>
                <a:latin typeface="Times New Roman" charset="0"/>
              </a:rPr>
              <a:t>2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Np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(1</a:t>
            </a:r>
            <a:r>
              <a:rPr lang="en-US" sz="28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800"/>
              <a:t>Frequently used for</a:t>
            </a:r>
            <a:br>
              <a:rPr lang="en-US" sz="2800"/>
            </a:br>
            <a:r>
              <a:rPr lang="en-US" sz="2800"/>
              <a:t>efficiency estimate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Efficiency error 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 = Var(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)</a:t>
            </a:r>
            <a:r>
              <a:rPr lang="en-US" sz="2400" baseline="30000">
                <a:solidFill>
                  <a:schemeClr val="accent2"/>
                </a:solidFill>
                <a:latin typeface="Times New Roman" charset="0"/>
                <a:sym typeface="Symbol" charset="2"/>
              </a:rPr>
              <a:t>½</a:t>
            </a:r>
            <a:r>
              <a:rPr lang="en-US" sz="2400">
                <a:sym typeface="Symbol" charset="2"/>
              </a:rPr>
              <a:t> </a:t>
            </a:r>
            <a:r>
              <a:rPr lang="en-US" sz="2400"/>
              <a:t>:</a:t>
            </a:r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6F7628-D9E9-A14C-B467-B2081CDF1057}" type="slidenum">
              <a:rPr lang="it-IT" smtClean="0"/>
              <a:pPr>
                <a:defRPr/>
              </a:pPr>
              <a:t>40</a:t>
            </a:fld>
            <a:endParaRPr lang="it-IT"/>
          </a:p>
        </p:txBody>
      </p:sp>
      <p:pic>
        <p:nvPicPr>
          <p:cNvPr id="27655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4963" y="2247900"/>
            <a:ext cx="584835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AutoShape 9"/>
          <p:cNvSpPr>
            <a:spLocks noChangeArrowheads="1"/>
          </p:cNvSpPr>
          <p:nvPr/>
        </p:nvSpPr>
        <p:spPr bwMode="auto">
          <a:xfrm>
            <a:off x="1476375" y="2205038"/>
            <a:ext cx="6121400" cy="990600"/>
          </a:xfrm>
          <a:prstGeom prst="roundRect">
            <a:avLst>
              <a:gd name="adj" fmla="val 8014"/>
            </a:avLst>
          </a:prstGeom>
          <a:solidFill>
            <a:schemeClr val="accent1">
              <a:alpha val="30196"/>
            </a:schemeClr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7657" name="Line 12"/>
          <p:cNvSpPr>
            <a:spLocks noChangeShapeType="1"/>
          </p:cNvSpPr>
          <p:nvPr/>
        </p:nvSpPr>
        <p:spPr bwMode="auto">
          <a:xfrm>
            <a:off x="5364163" y="5373688"/>
            <a:ext cx="4318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8" name="Text Box 13"/>
          <p:cNvSpPr txBox="1">
            <a:spLocks noChangeArrowheads="1"/>
          </p:cNvSpPr>
          <p:nvPr/>
        </p:nvSpPr>
        <p:spPr bwMode="auto">
          <a:xfrm>
            <a:off x="1839913" y="5624513"/>
            <a:ext cx="2660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CC0066"/>
                </a:solidFill>
                <a:latin typeface="Arial" charset="0"/>
              </a:rPr>
              <a:t>Note:</a:t>
            </a:r>
            <a:r>
              <a:rPr lang="en-US" sz="2000">
                <a:solidFill>
                  <a:srgbClr val="CC0066"/>
                </a:solidFill>
              </a:rPr>
              <a:t> </a:t>
            </a:r>
            <a:r>
              <a:rPr lang="en-US" sz="2000">
                <a:solidFill>
                  <a:srgbClr val="CC0066"/>
                </a:solidFill>
                <a:sym typeface="Symbol" charset="2"/>
              </a:rPr>
              <a:t></a:t>
            </a:r>
            <a:r>
              <a:rPr lang="en-US" sz="2000" baseline="-25000">
                <a:solidFill>
                  <a:srgbClr val="CC0066"/>
                </a:solidFill>
                <a:sym typeface="Symbol" charset="2"/>
              </a:rPr>
              <a:t></a:t>
            </a:r>
            <a:r>
              <a:rPr lang="en-US" sz="2000">
                <a:solidFill>
                  <a:srgbClr val="CC0066"/>
                </a:solidFill>
                <a:sym typeface="Symbol" charset="2"/>
              </a:rPr>
              <a:t> = 0 </a:t>
            </a:r>
            <a:r>
              <a:rPr lang="en-US" sz="2000">
                <a:solidFill>
                  <a:srgbClr val="CC0066"/>
                </a:solidFill>
                <a:latin typeface="Arial" charset="0"/>
                <a:sym typeface="Symbol" charset="2"/>
              </a:rPr>
              <a:t>for</a:t>
            </a:r>
            <a:r>
              <a:rPr lang="en-US" sz="2000">
                <a:solidFill>
                  <a:srgbClr val="CC0066"/>
                </a:solidFill>
                <a:sym typeface="Symbol" charset="2"/>
              </a:rPr>
              <a:t>  = 0, 1</a:t>
            </a:r>
          </a:p>
        </p:txBody>
      </p:sp>
      <p:pic>
        <p:nvPicPr>
          <p:cNvPr id="27659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4841875"/>
            <a:ext cx="280828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0" name="AutoShape 11"/>
          <p:cNvSpPr>
            <a:spLocks noChangeArrowheads="1"/>
          </p:cNvSpPr>
          <p:nvPr/>
        </p:nvSpPr>
        <p:spPr bwMode="auto">
          <a:xfrm>
            <a:off x="5867400" y="4797425"/>
            <a:ext cx="2951163" cy="1174750"/>
          </a:xfrm>
          <a:prstGeom prst="roundRect">
            <a:avLst>
              <a:gd name="adj" fmla="val 9324"/>
            </a:avLst>
          </a:prstGeom>
          <a:solidFill>
            <a:schemeClr val="accent1">
              <a:alpha val="30196"/>
            </a:schemeClr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6390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Tartaglia or Pascal?</a:t>
            </a:r>
          </a:p>
        </p:txBody>
      </p:sp>
      <p:sp>
        <p:nvSpPr>
          <p:cNvPr id="28678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125537"/>
            <a:ext cx="4751388" cy="51577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dirty="0"/>
              <a:t>India</a:t>
            </a:r>
            <a:r>
              <a:rPr lang="en-US" sz="1800" dirty="0"/>
              <a:t>: 10</a:t>
            </a:r>
            <a:r>
              <a:rPr lang="en-US" sz="1800" baseline="30000" dirty="0"/>
              <a:t>th</a:t>
            </a:r>
            <a:r>
              <a:rPr lang="en-US" sz="1800" dirty="0"/>
              <a:t> century commentaries of </a:t>
            </a:r>
            <a:r>
              <a:rPr lang="en-US" sz="1800" i="1" dirty="0" err="1"/>
              <a:t>Chandas</a:t>
            </a:r>
            <a:r>
              <a:rPr lang="en-US" sz="1800" i="1" dirty="0"/>
              <a:t> Shastra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Pingala</a:t>
            </a:r>
            <a:r>
              <a:rPr lang="en-US" sz="1800" dirty="0"/>
              <a:t>, dating 5</a:t>
            </a:r>
            <a:r>
              <a:rPr lang="en-US" sz="1800" baseline="30000" dirty="0"/>
              <a:t>th</a:t>
            </a:r>
            <a:r>
              <a:rPr lang="en-US" sz="1800" dirty="0"/>
              <a:t>-2</a:t>
            </a:r>
            <a:r>
              <a:rPr lang="en-US" sz="1800" baseline="30000" dirty="0"/>
              <a:t>nd</a:t>
            </a:r>
            <a:r>
              <a:rPr lang="en-US" sz="1800" dirty="0"/>
              <a:t> century BC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b="1" dirty="0"/>
              <a:t>Persia</a:t>
            </a:r>
            <a:r>
              <a:rPr lang="en-US" sz="1800" dirty="0"/>
              <a:t>: </a:t>
            </a:r>
            <a:r>
              <a:rPr lang="en-US" sz="1800" dirty="0">
                <a:solidFill>
                  <a:schemeClr val="accent2"/>
                </a:solidFill>
              </a:rPr>
              <a:t>Al-</a:t>
            </a:r>
            <a:r>
              <a:rPr lang="en-US" sz="1800" dirty="0" err="1">
                <a:solidFill>
                  <a:schemeClr val="accent2"/>
                </a:solidFill>
              </a:rPr>
              <a:t>Karaji</a:t>
            </a:r>
            <a:r>
              <a:rPr lang="en-US" sz="1800" dirty="0"/>
              <a:t> (953–1029), </a:t>
            </a:r>
            <a:br>
              <a:rPr lang="en-US" sz="1800" dirty="0"/>
            </a:br>
            <a:r>
              <a:rPr lang="en-US" sz="1800" dirty="0">
                <a:solidFill>
                  <a:schemeClr val="accent2"/>
                </a:solidFill>
              </a:rPr>
              <a:t>Omar </a:t>
            </a:r>
            <a:r>
              <a:rPr lang="en-US" sz="1800" dirty="0" err="1">
                <a:solidFill>
                  <a:schemeClr val="accent2"/>
                </a:solidFill>
              </a:rPr>
              <a:t>Khayyám</a:t>
            </a:r>
            <a:r>
              <a:rPr lang="en-US" sz="1800" dirty="0"/>
              <a:t> (             , 1048-1131): “Khayyam triangle”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b="1" dirty="0"/>
              <a:t>China</a:t>
            </a:r>
            <a:r>
              <a:rPr lang="en-US" sz="1800" dirty="0"/>
              <a:t>: </a:t>
            </a:r>
            <a:r>
              <a:rPr lang="en-US" sz="1800" dirty="0">
                <a:solidFill>
                  <a:schemeClr val="accent2"/>
                </a:solidFill>
              </a:rPr>
              <a:t>Yang Hui</a:t>
            </a:r>
            <a:r>
              <a:rPr lang="en-US" sz="1800" dirty="0"/>
              <a:t> (         , 1238-1298): </a:t>
            </a:r>
            <a:br>
              <a:rPr lang="en-US" sz="1800" dirty="0"/>
            </a:br>
            <a:r>
              <a:rPr lang="en-US" sz="1800" dirty="0"/>
              <a:t>“Yang Hui triangle”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b="1" dirty="0"/>
              <a:t>Germany</a:t>
            </a:r>
            <a:r>
              <a:rPr lang="en-US" sz="1800" dirty="0"/>
              <a:t>: </a:t>
            </a:r>
            <a:r>
              <a:rPr lang="en-US" sz="1800" dirty="0">
                <a:solidFill>
                  <a:schemeClr val="accent2"/>
                </a:solidFill>
              </a:rPr>
              <a:t>Petrus </a:t>
            </a:r>
            <a:r>
              <a:rPr lang="en-US" sz="1800" dirty="0" err="1">
                <a:solidFill>
                  <a:schemeClr val="accent2"/>
                </a:solidFill>
              </a:rPr>
              <a:t>Apianus</a:t>
            </a:r>
            <a:r>
              <a:rPr lang="en-US" sz="1800" dirty="0"/>
              <a:t> (1495-1552)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b="1" dirty="0"/>
              <a:t>Italy</a:t>
            </a:r>
            <a:r>
              <a:rPr lang="en-US" sz="1800" dirty="0"/>
              <a:t>: </a:t>
            </a:r>
            <a:r>
              <a:rPr lang="en-US" sz="1800" dirty="0" err="1">
                <a:solidFill>
                  <a:schemeClr val="accent2"/>
                </a:solidFill>
              </a:rPr>
              <a:t>Niccolò</a:t>
            </a:r>
            <a:r>
              <a:rPr lang="en-US" sz="1800" dirty="0">
                <a:solidFill>
                  <a:schemeClr val="accent2"/>
                </a:solidFill>
              </a:rPr>
              <a:t> Fontana Tartaglia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i="1" dirty="0"/>
              <a:t>Ars Magna</a:t>
            </a:r>
            <a:r>
              <a:rPr lang="en-US" sz="1800" dirty="0"/>
              <a:t>, by Gerolamo </a:t>
            </a:r>
            <a:r>
              <a:rPr lang="en-US" sz="1800" dirty="0" err="1"/>
              <a:t>Cardano</a:t>
            </a:r>
            <a:r>
              <a:rPr lang="en-US" sz="1800" b="1" dirty="0"/>
              <a:t>, </a:t>
            </a:r>
            <a:r>
              <a:rPr lang="en-US" sz="1800" dirty="0"/>
              <a:t>1545): “</a:t>
            </a:r>
            <a:r>
              <a:rPr lang="en-US" sz="1800" dirty="0" err="1"/>
              <a:t>Triangolo</a:t>
            </a:r>
            <a:r>
              <a:rPr lang="en-US" sz="1800" dirty="0"/>
              <a:t> di Tartaglia”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b="1" dirty="0"/>
              <a:t>France</a:t>
            </a:r>
            <a:r>
              <a:rPr lang="en-US" sz="1800" dirty="0"/>
              <a:t>: </a:t>
            </a:r>
            <a:r>
              <a:rPr lang="en-US" sz="1800" dirty="0">
                <a:solidFill>
                  <a:schemeClr val="accent2"/>
                </a:solidFill>
              </a:rPr>
              <a:t>Blaise Pascal</a:t>
            </a:r>
            <a:r>
              <a:rPr lang="en-US" sz="1800" dirty="0"/>
              <a:t> (</a:t>
            </a:r>
            <a:r>
              <a:rPr lang="en-US" sz="1800" i="1" dirty="0" err="1"/>
              <a:t>Traité</a:t>
            </a:r>
            <a:r>
              <a:rPr lang="en-US" sz="1800" i="1" dirty="0"/>
              <a:t> du triangle </a:t>
            </a:r>
            <a:r>
              <a:rPr lang="en-US" sz="1800" i="1" dirty="0" err="1"/>
              <a:t>arithmétique</a:t>
            </a:r>
            <a:r>
              <a:rPr lang="en-US" sz="1800" dirty="0"/>
              <a:t>, 1655)</a:t>
            </a:r>
          </a:p>
        </p:txBody>
      </p:sp>
      <p:sp>
        <p:nvSpPr>
          <p:cNvPr id="7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9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0800E3-379C-6245-8DDF-D8E7BDDA35D4}" type="slidenum">
              <a:rPr lang="it-IT" smtClean="0"/>
              <a:pPr>
                <a:defRPr/>
              </a:pPr>
              <a:t>41</a:t>
            </a:fld>
            <a:endParaRPr lang="it-IT"/>
          </a:p>
        </p:txBody>
      </p:sp>
      <p:pic>
        <p:nvPicPr>
          <p:cNvPr id="28679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7188" y="981075"/>
            <a:ext cx="3238500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97200" y="3141663"/>
            <a:ext cx="5048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2738" y="2368550"/>
            <a:ext cx="792162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04849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pois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2667408"/>
            <a:ext cx="5476457" cy="371392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Poisson distribution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Distribution of the number of occurrences of random event </a:t>
            </a:r>
            <a:r>
              <a:rPr lang="en-US" sz="2400" dirty="0">
                <a:solidFill>
                  <a:srgbClr val="3333CC"/>
                </a:solidFill>
              </a:rPr>
              <a:t>uniformly distributed </a:t>
            </a:r>
            <a:r>
              <a:rPr lang="en-US" sz="2400" dirty="0"/>
              <a:t>in a measurement range whose </a:t>
            </a:r>
            <a:r>
              <a:rPr lang="en-US" sz="2400" dirty="0">
                <a:solidFill>
                  <a:srgbClr val="3333CC"/>
                </a:solidFill>
              </a:rPr>
              <a:t>rate</a:t>
            </a:r>
            <a:r>
              <a:rPr lang="en-US" sz="2400" dirty="0"/>
              <a:t> is known</a:t>
            </a:r>
          </a:p>
          <a:p>
            <a:pPr lvl="1"/>
            <a:r>
              <a:rPr lang="en-US" sz="2000" dirty="0"/>
              <a:t>E.g.: number of </a:t>
            </a:r>
            <a:r>
              <a:rPr lang="en-US" sz="2000" dirty="0">
                <a:solidFill>
                  <a:schemeClr val="accent6"/>
                </a:solidFill>
              </a:rPr>
              <a:t>rain drops </a:t>
            </a:r>
            <a:r>
              <a:rPr lang="en-US" sz="2000" dirty="0"/>
              <a:t>in a given area and in a given time interval, number of </a:t>
            </a:r>
            <a:r>
              <a:rPr lang="en-US" sz="2000" dirty="0">
                <a:solidFill>
                  <a:schemeClr val="accent6"/>
                </a:solidFill>
              </a:rPr>
              <a:t>cosmic rays</a:t>
            </a:r>
            <a:br>
              <a:rPr lang="en-US" sz="2000" dirty="0"/>
            </a:br>
            <a:r>
              <a:rPr lang="en-US" sz="2000" dirty="0"/>
              <a:t>                                                   	crossing a </a:t>
            </a:r>
            <a:br>
              <a:rPr lang="en-US" sz="2000" dirty="0"/>
            </a:br>
            <a:r>
              <a:rPr lang="en-US" sz="2000" dirty="0"/>
              <a:t>					detector in a </a:t>
            </a:r>
            <a:br>
              <a:rPr lang="en-US" sz="2000" dirty="0"/>
            </a:br>
            <a:r>
              <a:rPr lang="en-US" sz="2000" dirty="0"/>
              <a:t>					given time </a:t>
            </a:r>
            <a:br>
              <a:rPr lang="en-US" sz="2000" dirty="0"/>
            </a:br>
            <a:r>
              <a:rPr lang="en-US" sz="2000" dirty="0"/>
              <a:t>					interval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7E4D-E47C-EF45-8636-00182ED0BC5B}" type="slidenum">
              <a:rPr lang="it-IT" smtClean="0"/>
              <a:pPr>
                <a:defRPr/>
              </a:pPr>
              <a:t>42</a:t>
            </a:fld>
            <a:endParaRPr lang="it-IT"/>
          </a:p>
        </p:txBody>
      </p:sp>
      <p:pic>
        <p:nvPicPr>
          <p:cNvPr id="7" name="Picture 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1840" y="1106614"/>
            <a:ext cx="1734835" cy="2034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5"/>
          <p:cNvSpPr>
            <a:spLocks noChangeArrowheads="1"/>
          </p:cNvSpPr>
          <p:nvPr/>
        </p:nvSpPr>
        <p:spPr bwMode="auto">
          <a:xfrm>
            <a:off x="7459663" y="3319589"/>
            <a:ext cx="1560512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/>
              <a:t>Siméon-Denis Poisson</a:t>
            </a:r>
          </a:p>
          <a:p>
            <a:pPr algn="ctr"/>
            <a:r>
              <a:rPr lang="en-US" sz="1200" i="1"/>
              <a:t>(1781-1840)</a:t>
            </a:r>
          </a:p>
          <a:p>
            <a:pPr algn="ctr"/>
            <a:endParaRPr lang="en-US" sz="1200" i="1"/>
          </a:p>
        </p:txBody>
      </p:sp>
      <p:pic>
        <p:nvPicPr>
          <p:cNvPr id="10" name="Picture 32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335378" y="3350404"/>
            <a:ext cx="2416642" cy="72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sellaDiTesto 12"/>
          <p:cNvSpPr txBox="1"/>
          <p:nvPr/>
        </p:nvSpPr>
        <p:spPr>
          <a:xfrm>
            <a:off x="5655969" y="4478884"/>
            <a:ext cx="3296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Can be approximated with a Gaussian distribution for large values of </a:t>
            </a:r>
            <a:r>
              <a:rPr lang="en-US" sz="18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ν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937496" y="6042774"/>
            <a:ext cx="354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65932" y="3187715"/>
            <a:ext cx="373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1067595" y="3187715"/>
            <a:ext cx="608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460201"/>
                </a:solidFill>
                <a:sym typeface="Symbol" charset="2"/>
              </a:rPr>
              <a:t>ν</a:t>
            </a:r>
            <a:r>
              <a:rPr lang="en-US" dirty="0">
                <a:solidFill>
                  <a:srgbClr val="460201"/>
                </a:solidFill>
                <a:sym typeface="Symbol" charset="2"/>
              </a:rPr>
              <a:t> = 2</a:t>
            </a: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1371601" y="4100562"/>
            <a:ext cx="5982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 err="1">
                <a:solidFill>
                  <a:srgbClr val="BE1E27"/>
                </a:solidFill>
                <a:sym typeface="Symbol" charset="2"/>
              </a:rPr>
              <a:t>ν</a:t>
            </a:r>
            <a:r>
              <a:rPr lang="en-US" dirty="0">
                <a:solidFill>
                  <a:srgbClr val="BE1E27"/>
                </a:solidFill>
                <a:sym typeface="Symbol" charset="2"/>
              </a:rPr>
              <a:t> = 5</a:t>
            </a: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1879009" y="4604618"/>
            <a:ext cx="7008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FB0007"/>
                </a:solidFill>
                <a:sym typeface="Symbol" charset="2"/>
              </a:rPr>
              <a:t>ν</a:t>
            </a:r>
            <a:r>
              <a:rPr lang="en-US" dirty="0">
                <a:solidFill>
                  <a:srgbClr val="FB0007"/>
                </a:solidFill>
                <a:sym typeface="Symbol" charset="2"/>
              </a:rPr>
              <a:t> = 10</a:t>
            </a:r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2771800" y="4892650"/>
            <a:ext cx="7008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FC4D54"/>
                </a:solidFill>
                <a:sym typeface="Symbol" charset="2"/>
              </a:rPr>
              <a:t>ν</a:t>
            </a:r>
            <a:r>
              <a:rPr lang="en-US" dirty="0">
                <a:solidFill>
                  <a:srgbClr val="FC4D54"/>
                </a:solidFill>
                <a:sym typeface="Symbol" charset="2"/>
              </a:rPr>
              <a:t> = 20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4006403" y="5229200"/>
            <a:ext cx="7008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FC8487"/>
                </a:solidFill>
                <a:sym typeface="Symbol" charset="2"/>
              </a:rPr>
              <a:t>ν</a:t>
            </a:r>
            <a:r>
              <a:rPr lang="en-US" dirty="0">
                <a:solidFill>
                  <a:srgbClr val="FC8487"/>
                </a:solidFill>
                <a:sym typeface="Symbol" charset="2"/>
              </a:rPr>
              <a:t> = 30</a:t>
            </a:r>
          </a:p>
        </p:txBody>
      </p:sp>
      <p:sp>
        <p:nvSpPr>
          <p:cNvPr id="21" name="AutoShape 9"/>
          <p:cNvSpPr>
            <a:spLocks noChangeArrowheads="1"/>
          </p:cNvSpPr>
          <p:nvPr/>
        </p:nvSpPr>
        <p:spPr bwMode="auto">
          <a:xfrm>
            <a:off x="2227366" y="3318863"/>
            <a:ext cx="2632666" cy="792000"/>
          </a:xfrm>
          <a:prstGeom prst="roundRect">
            <a:avLst>
              <a:gd name="adj" fmla="val 8014"/>
            </a:avLst>
          </a:prstGeom>
          <a:solidFill>
            <a:schemeClr val="accent1">
              <a:alpha val="30196"/>
            </a:schemeClr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cxnSp>
        <p:nvCxnSpPr>
          <p:cNvPr id="22" name="Connettore 2 21"/>
          <p:cNvCxnSpPr/>
          <p:nvPr/>
        </p:nvCxnSpPr>
        <p:spPr bwMode="auto">
          <a:xfrm flipH="1">
            <a:off x="4147457" y="5012871"/>
            <a:ext cx="1508512" cy="7592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0271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ea typeface="+mj-ea"/>
                <a:cs typeface="+mj-cs"/>
              </a:rPr>
              <a:t>Origin of Poisson distribution</a:t>
            </a:r>
          </a:p>
        </p:txBody>
      </p:sp>
      <p:sp>
        <p:nvSpPr>
          <p:cNvPr id="5530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916832"/>
            <a:ext cx="8062912" cy="4291013"/>
          </a:xfrm>
        </p:spPr>
        <p:txBody>
          <a:bodyPr/>
          <a:lstStyle/>
          <a:p>
            <a:r>
              <a:rPr lang="en-US" sz="2000" dirty="0"/>
              <a:t>Probability to have </a:t>
            </a:r>
            <a:r>
              <a:rPr lang="en-US" sz="2000" i="1" dirty="0">
                <a:latin typeface="Times New Roman" charset="0"/>
              </a:rPr>
              <a:t>n</a:t>
            </a:r>
            <a:r>
              <a:rPr lang="en-US" sz="2000" dirty="0"/>
              <a:t> entries in </a:t>
            </a:r>
            <a:r>
              <a:rPr lang="en-US" sz="2000" i="1" dirty="0">
                <a:latin typeface="Times New Roman" charset="0"/>
              </a:rPr>
              <a:t>x</a:t>
            </a:r>
          </a:p>
          <a:p>
            <a:pPr lvl="1"/>
            <a:r>
              <a:rPr lang="en-US" sz="1800" dirty="0"/>
              <a:t>Expect on average </a:t>
            </a:r>
            <a:r>
              <a:rPr lang="en-US" sz="1800" dirty="0">
                <a:sym typeface="Symbol" charset="2"/>
              </a:rPr>
              <a:t> </a:t>
            </a:r>
            <a:r>
              <a:rPr lang="en-US" sz="1800" i="1" dirty="0">
                <a:latin typeface="Times New Roman" charset="0"/>
                <a:sym typeface="Symbol" charset="2"/>
              </a:rPr>
              <a:t>= N x / X = r x</a:t>
            </a:r>
          </a:p>
          <a:p>
            <a:pPr lvl="1"/>
            <a:r>
              <a:rPr lang="en-US" sz="1800" dirty="0"/>
              <a:t>Binomial, where </a:t>
            </a:r>
            <a:r>
              <a:rPr lang="en-US" sz="1800" i="1" dirty="0">
                <a:latin typeface="Times New Roman" charset="0"/>
              </a:rPr>
              <a:t>p </a:t>
            </a:r>
            <a:r>
              <a:rPr lang="en-US" sz="1800" dirty="0">
                <a:latin typeface="Times New Roman" charset="0"/>
              </a:rPr>
              <a:t>=</a:t>
            </a:r>
            <a:r>
              <a:rPr lang="en-US" sz="1800" i="1" dirty="0">
                <a:latin typeface="Times New Roman" charset="0"/>
              </a:rPr>
              <a:t> x </a:t>
            </a:r>
            <a:r>
              <a:rPr lang="en-US" sz="1800" dirty="0">
                <a:latin typeface="Times New Roman" charset="0"/>
              </a:rPr>
              <a:t>/ </a:t>
            </a:r>
            <a:r>
              <a:rPr lang="en-US" sz="1800" i="1" dirty="0">
                <a:latin typeface="Times New Roman" charset="0"/>
              </a:rPr>
              <a:t>X </a:t>
            </a:r>
            <a:r>
              <a:rPr lang="en-US" sz="1800" dirty="0">
                <a:latin typeface="Times New Roman" charset="0"/>
              </a:rPr>
              <a:t>=</a:t>
            </a:r>
            <a:r>
              <a:rPr lang="en-US" sz="1800" i="1" dirty="0">
                <a:latin typeface="Times New Roman" charset="0"/>
              </a:rPr>
              <a:t> </a:t>
            </a:r>
            <a:r>
              <a:rPr lang="en-US" sz="1800" i="1" dirty="0">
                <a:latin typeface="Times New Roman" charset="0"/>
                <a:sym typeface="Symbol" charset="2"/>
              </a:rPr>
              <a:t> </a:t>
            </a:r>
            <a:r>
              <a:rPr lang="en-US" sz="1800" dirty="0">
                <a:latin typeface="Times New Roman" charset="0"/>
                <a:sym typeface="Symbol" charset="2"/>
              </a:rPr>
              <a:t>/</a:t>
            </a:r>
            <a:r>
              <a:rPr lang="en-US" sz="1800" i="1" dirty="0">
                <a:latin typeface="Times New Roman" charset="0"/>
                <a:sym typeface="Symbol" charset="2"/>
              </a:rPr>
              <a:t> N</a:t>
            </a:r>
            <a:r>
              <a:rPr lang="en-US" sz="1800" dirty="0">
                <a:latin typeface="Times New Roman" charset="0"/>
                <a:sym typeface="Symbol" charset="2"/>
              </a:rPr>
              <a:t>  1</a:t>
            </a:r>
            <a:endParaRPr lang="en-US" sz="1800" i="1" dirty="0">
              <a:latin typeface="Times New Roman" charset="0"/>
              <a:sym typeface="Symbol" charset="2"/>
            </a:endParaRPr>
          </a:p>
          <a:p>
            <a:endParaRPr lang="en-US" sz="2000" dirty="0"/>
          </a:p>
        </p:txBody>
      </p:sp>
      <p:sp>
        <p:nvSpPr>
          <p:cNvPr id="3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3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3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17FEC-C6C4-9A48-B139-242DB7B4EA40}" type="slidenum">
              <a:rPr lang="it-IT" smtClean="0"/>
              <a:pPr>
                <a:defRPr/>
              </a:pPr>
              <a:t>43</a:t>
            </a:fld>
            <a:endParaRPr lang="it-IT"/>
          </a:p>
        </p:txBody>
      </p:sp>
      <p:sp>
        <p:nvSpPr>
          <p:cNvPr id="55304" name="Line 4"/>
          <p:cNvSpPr>
            <a:spLocks noChangeShapeType="1"/>
          </p:cNvSpPr>
          <p:nvPr/>
        </p:nvSpPr>
        <p:spPr bwMode="auto">
          <a:xfrm>
            <a:off x="684213" y="1198563"/>
            <a:ext cx="7704137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5" name="Oval 6"/>
          <p:cNvSpPr>
            <a:spLocks noChangeArrowheads="1"/>
          </p:cNvSpPr>
          <p:nvPr/>
        </p:nvSpPr>
        <p:spPr bwMode="auto">
          <a:xfrm>
            <a:off x="3348038" y="1125538"/>
            <a:ext cx="144462" cy="144462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06" name="Oval 7"/>
          <p:cNvSpPr>
            <a:spLocks noChangeArrowheads="1"/>
          </p:cNvSpPr>
          <p:nvPr/>
        </p:nvSpPr>
        <p:spPr bwMode="auto">
          <a:xfrm>
            <a:off x="4356100" y="1125538"/>
            <a:ext cx="144463" cy="144462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07" name="Oval 8"/>
          <p:cNvSpPr>
            <a:spLocks noChangeArrowheads="1"/>
          </p:cNvSpPr>
          <p:nvPr/>
        </p:nvSpPr>
        <p:spPr bwMode="auto">
          <a:xfrm>
            <a:off x="1619250" y="1125538"/>
            <a:ext cx="144463" cy="144462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08" name="Oval 9"/>
          <p:cNvSpPr>
            <a:spLocks noChangeArrowheads="1"/>
          </p:cNvSpPr>
          <p:nvPr/>
        </p:nvSpPr>
        <p:spPr bwMode="auto">
          <a:xfrm>
            <a:off x="2987675" y="1125538"/>
            <a:ext cx="144463" cy="144462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09" name="Oval 10"/>
          <p:cNvSpPr>
            <a:spLocks noChangeArrowheads="1"/>
          </p:cNvSpPr>
          <p:nvPr/>
        </p:nvSpPr>
        <p:spPr bwMode="auto">
          <a:xfrm>
            <a:off x="5076825" y="1127125"/>
            <a:ext cx="144463" cy="144463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10" name="Oval 11"/>
          <p:cNvSpPr>
            <a:spLocks noChangeArrowheads="1"/>
          </p:cNvSpPr>
          <p:nvPr/>
        </p:nvSpPr>
        <p:spPr bwMode="auto">
          <a:xfrm>
            <a:off x="6300788" y="1127125"/>
            <a:ext cx="144462" cy="144463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11" name="Oval 12"/>
          <p:cNvSpPr>
            <a:spLocks noChangeArrowheads="1"/>
          </p:cNvSpPr>
          <p:nvPr/>
        </p:nvSpPr>
        <p:spPr bwMode="auto">
          <a:xfrm>
            <a:off x="7380288" y="1127125"/>
            <a:ext cx="144462" cy="144463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12" name="Text Box 13"/>
          <p:cNvSpPr txBox="1">
            <a:spLocks noChangeArrowheads="1"/>
          </p:cNvSpPr>
          <p:nvPr/>
        </p:nvSpPr>
        <p:spPr bwMode="auto">
          <a:xfrm>
            <a:off x="1404938" y="1270000"/>
            <a:ext cx="274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55313" name="Line 14"/>
          <p:cNvSpPr>
            <a:spLocks noChangeShapeType="1"/>
          </p:cNvSpPr>
          <p:nvPr/>
        </p:nvSpPr>
        <p:spPr bwMode="auto">
          <a:xfrm>
            <a:off x="971550" y="1198563"/>
            <a:ext cx="0" cy="576262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14" name="Line 15"/>
          <p:cNvSpPr>
            <a:spLocks noChangeShapeType="1"/>
          </p:cNvSpPr>
          <p:nvPr/>
        </p:nvSpPr>
        <p:spPr bwMode="auto">
          <a:xfrm>
            <a:off x="2124075" y="1198563"/>
            <a:ext cx="0" cy="576262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15" name="Line 16"/>
          <p:cNvSpPr>
            <a:spLocks noChangeShapeType="1"/>
          </p:cNvSpPr>
          <p:nvPr/>
        </p:nvSpPr>
        <p:spPr bwMode="auto">
          <a:xfrm>
            <a:off x="971550" y="1557338"/>
            <a:ext cx="115252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16" name="Oval 5"/>
          <p:cNvSpPr>
            <a:spLocks noChangeArrowheads="1"/>
          </p:cNvSpPr>
          <p:nvPr/>
        </p:nvSpPr>
        <p:spPr bwMode="auto">
          <a:xfrm>
            <a:off x="900113" y="1125538"/>
            <a:ext cx="144462" cy="144462"/>
          </a:xfrm>
          <a:prstGeom prst="ellipse">
            <a:avLst/>
          </a:prstGeom>
          <a:solidFill>
            <a:srgbClr val="CCFFCC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17" name="Line 17"/>
          <p:cNvSpPr>
            <a:spLocks noChangeShapeType="1"/>
          </p:cNvSpPr>
          <p:nvPr/>
        </p:nvSpPr>
        <p:spPr bwMode="auto">
          <a:xfrm>
            <a:off x="8101013" y="1198563"/>
            <a:ext cx="0" cy="576262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18" name="Line 18"/>
          <p:cNvSpPr>
            <a:spLocks noChangeShapeType="1"/>
          </p:cNvSpPr>
          <p:nvPr/>
        </p:nvSpPr>
        <p:spPr bwMode="auto">
          <a:xfrm>
            <a:off x="971550" y="1774825"/>
            <a:ext cx="7129463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19" name="Text Box 19"/>
          <p:cNvSpPr txBox="1">
            <a:spLocks noChangeArrowheads="1"/>
          </p:cNvSpPr>
          <p:nvPr/>
        </p:nvSpPr>
        <p:spPr bwMode="auto">
          <a:xfrm>
            <a:off x="4284663" y="1773238"/>
            <a:ext cx="773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X</a:t>
            </a:r>
            <a:r>
              <a:rPr lang="en-US" i="1">
                <a:solidFill>
                  <a:schemeClr val="accent2"/>
                </a:solidFill>
                <a:sym typeface="Symbol" charset="2"/>
              </a:rPr>
              <a:t>&gt;&gt; x</a:t>
            </a:r>
          </a:p>
        </p:txBody>
      </p:sp>
      <p:sp>
        <p:nvSpPr>
          <p:cNvPr id="55320" name="Text Box 20"/>
          <p:cNvSpPr txBox="1">
            <a:spLocks noChangeArrowheads="1"/>
          </p:cNvSpPr>
          <p:nvPr/>
        </p:nvSpPr>
        <p:spPr bwMode="auto">
          <a:xfrm>
            <a:off x="5148263" y="1773238"/>
            <a:ext cx="2016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</a:rPr>
              <a:t>r</a:t>
            </a:r>
            <a:r>
              <a:rPr lang="en-US" sz="2000" dirty="0">
                <a:solidFill>
                  <a:schemeClr val="accent2"/>
                </a:solidFill>
              </a:rPr>
              <a:t> =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N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dirty="0">
                <a:solidFill>
                  <a:schemeClr val="accent2"/>
                </a:solidFill>
              </a:rPr>
              <a:t>/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 X, </a:t>
            </a:r>
            <a:br>
              <a:rPr lang="en-US" sz="2000" dirty="0">
                <a:solidFill>
                  <a:schemeClr val="accent2"/>
                </a:solidFill>
                <a:sym typeface="Symbol" charset="2"/>
              </a:rPr>
            </a:b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N, X </a:t>
            </a:r>
            <a:endParaRPr lang="en-US" sz="2000" i="1" dirty="0">
              <a:solidFill>
                <a:schemeClr val="accent2"/>
              </a:solidFill>
              <a:sym typeface="Symbol" charset="2"/>
            </a:endParaRPr>
          </a:p>
        </p:txBody>
      </p:sp>
      <p:pic>
        <p:nvPicPr>
          <p:cNvPr id="55321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3789363"/>
            <a:ext cx="633571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22" name="AutoShape 25"/>
          <p:cNvSpPr>
            <a:spLocks/>
          </p:cNvSpPr>
          <p:nvPr/>
        </p:nvSpPr>
        <p:spPr bwMode="auto">
          <a:xfrm rot="5400000">
            <a:off x="3384550" y="3105151"/>
            <a:ext cx="142875" cy="2952750"/>
          </a:xfrm>
          <a:prstGeom prst="rightBrace">
            <a:avLst>
              <a:gd name="adj1" fmla="val 172222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23" name="AutoShape 26"/>
          <p:cNvSpPr>
            <a:spLocks/>
          </p:cNvSpPr>
          <p:nvPr/>
        </p:nvSpPr>
        <p:spPr bwMode="auto">
          <a:xfrm rot="5400000">
            <a:off x="5507832" y="3933031"/>
            <a:ext cx="217488" cy="1368425"/>
          </a:xfrm>
          <a:prstGeom prst="rightBrace">
            <a:avLst>
              <a:gd name="adj1" fmla="val 52433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324" name="AutoShape 27"/>
          <p:cNvSpPr>
            <a:spLocks/>
          </p:cNvSpPr>
          <p:nvPr/>
        </p:nvSpPr>
        <p:spPr bwMode="auto">
          <a:xfrm rot="5400000">
            <a:off x="6839744" y="3969544"/>
            <a:ext cx="217488" cy="1295400"/>
          </a:xfrm>
          <a:prstGeom prst="rightBrace">
            <a:avLst>
              <a:gd name="adj1" fmla="val 49635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5325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4762500"/>
            <a:ext cx="22701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26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65938" y="4797425"/>
            <a:ext cx="22701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27" name="Picture 3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4163" y="4724400"/>
            <a:ext cx="5762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28" name="Picture 3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5650" y="4691063"/>
            <a:ext cx="6477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29" name="Picture 3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76600" y="5229225"/>
            <a:ext cx="27368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30" name="AutoShape 33"/>
          <p:cNvSpPr>
            <a:spLocks noChangeArrowheads="1"/>
          </p:cNvSpPr>
          <p:nvPr/>
        </p:nvSpPr>
        <p:spPr bwMode="auto">
          <a:xfrm>
            <a:off x="3132138" y="5157788"/>
            <a:ext cx="2952750" cy="935037"/>
          </a:xfrm>
          <a:prstGeom prst="roundRect">
            <a:avLst>
              <a:gd name="adj" fmla="val 16667"/>
            </a:avLst>
          </a:prstGeom>
          <a:solidFill>
            <a:schemeClr val="accent1">
              <a:alpha val="30196"/>
            </a:schemeClr>
          </a:solidFill>
          <a:ln w="28575">
            <a:solidFill>
              <a:srgbClr val="339966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cxnSp>
        <p:nvCxnSpPr>
          <p:cNvPr id="55332" name="AutoShape 36"/>
          <p:cNvCxnSpPr>
            <a:cxnSpLocks noChangeShapeType="1"/>
            <a:stCxn id="55330" idx="1"/>
          </p:cNvCxnSpPr>
          <p:nvPr/>
        </p:nvCxnSpPr>
        <p:spPr bwMode="auto">
          <a:xfrm rot="10800000">
            <a:off x="1079500" y="5121275"/>
            <a:ext cx="2038350" cy="504825"/>
          </a:xfrm>
          <a:prstGeom prst="bentConnector2">
            <a:avLst/>
          </a:prstGeom>
          <a:noFill/>
          <a:ln w="28575">
            <a:solidFill>
              <a:schemeClr val="accent1"/>
            </a:solidFill>
            <a:miter lim="800000"/>
            <a:headEnd type="triangle" w="lg" len="lg"/>
            <a:tailEnd/>
          </a:ln>
        </p:spPr>
      </p:cxnSp>
      <p:sp>
        <p:nvSpPr>
          <p:cNvPr id="55333" name="Line 37"/>
          <p:cNvSpPr>
            <a:spLocks noChangeShapeType="1"/>
          </p:cNvSpPr>
          <p:nvPr/>
        </p:nvSpPr>
        <p:spPr bwMode="auto">
          <a:xfrm>
            <a:off x="1042988" y="3644900"/>
            <a:ext cx="0" cy="100806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334" name="Picture 4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5288" y="2997200"/>
            <a:ext cx="54721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Summing Poissonian variables</a:t>
            </a:r>
          </a:p>
        </p:txBody>
      </p:sp>
      <p:sp>
        <p:nvSpPr>
          <p:cNvPr id="593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Probability distribution of the sum of two Poissonian variables with expected values</a:t>
            </a:r>
            <a:r>
              <a:rPr lang="en-US" sz="2000">
                <a:solidFill>
                  <a:schemeClr val="accent2"/>
                </a:solidFill>
                <a:sym typeface="Symbol" charset="2"/>
              </a:rPr>
              <a:t>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2000">
                <a:sym typeface="Symbol" charset="2"/>
              </a:rPr>
              <a:t> and </a:t>
            </a:r>
            <a:r>
              <a:rPr lang="en-US" sz="2000">
                <a:solidFill>
                  <a:schemeClr val="accent2"/>
                </a:solidFill>
                <a:sym typeface="Symbol" charset="2"/>
              </a:rPr>
              <a:t>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000"/>
              <a:t>:</a:t>
            </a:r>
          </a:p>
          <a:p>
            <a:pPr lvl="1">
              <a:lnSpc>
                <a:spcPct val="80000"/>
              </a:lnSpc>
            </a:pP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) =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</a:t>
            </a:r>
            <a:r>
              <a:rPr lang="en-US" sz="2000" i="1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m=0</a:t>
            </a:r>
            <a:r>
              <a:rPr lang="en-US" sz="2000" i="1" baseline="30000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Poiss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m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; 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1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)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Poiss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 –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m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; 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)</a:t>
            </a:r>
          </a:p>
          <a:p>
            <a:pPr>
              <a:lnSpc>
                <a:spcPct val="80000"/>
              </a:lnSpc>
            </a:pPr>
            <a:endParaRPr lang="en-US" sz="240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000"/>
              <a:t>The result is still a Poissonian:</a:t>
            </a:r>
          </a:p>
          <a:p>
            <a:pPr lvl="1">
              <a:lnSpc>
                <a:spcPct val="80000"/>
              </a:lnSpc>
            </a:pP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) =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Poiss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;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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1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+ </a:t>
            </a:r>
            <a:r>
              <a:rPr lang="en-US" sz="2000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)</a:t>
            </a:r>
          </a:p>
          <a:p>
            <a:pPr>
              <a:lnSpc>
                <a:spcPct val="80000"/>
              </a:lnSpc>
            </a:pPr>
            <a:endParaRPr lang="en-US" sz="240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000">
                <a:sym typeface="Symbol" charset="2"/>
              </a:rPr>
              <a:t>Useful when combining Poissonian signal plus background:</a:t>
            </a:r>
          </a:p>
          <a:p>
            <a:pPr lvl="1">
              <a:lnSpc>
                <a:spcPct val="80000"/>
              </a:lnSpc>
            </a:pP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P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;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s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,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b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) =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Poiss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n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;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s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 +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b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)</a:t>
            </a:r>
          </a:p>
          <a:p>
            <a:pPr>
              <a:lnSpc>
                <a:spcPct val="80000"/>
              </a:lnSpc>
            </a:pPr>
            <a:endParaRPr lang="en-US" sz="2000">
              <a:solidFill>
                <a:schemeClr val="accent2"/>
              </a:solidFill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000">
                <a:sym typeface="Symbol" charset="2"/>
              </a:rPr>
              <a:t>The same holds for ‘convolution’ of binomial and Poissonian</a:t>
            </a:r>
          </a:p>
          <a:p>
            <a:pPr lvl="1">
              <a:lnSpc>
                <a:spcPct val="80000"/>
              </a:lnSpc>
            </a:pPr>
            <a:r>
              <a:rPr lang="en-US" sz="1800">
                <a:sym typeface="Symbol" charset="2"/>
              </a:rPr>
              <a:t>Take a fraction of Poissonian events with binomial ‘efficiency’ </a:t>
            </a:r>
          </a:p>
          <a:p>
            <a:pPr lvl="1">
              <a:lnSpc>
                <a:spcPct val="80000"/>
              </a:lnSpc>
            </a:pPr>
            <a:endParaRPr lang="en-US" sz="1800"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chemeClr val="accent2"/>
                </a:solidFill>
                <a:sym typeface="Symbol" charset="2"/>
              </a:rPr>
              <a:t>No surprise, given how we constructed Poissonian probability!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sym typeface="Symbol" charset="2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F5CB5D-AE63-6E4A-9D9A-D1DF224399B1}" type="slidenum">
              <a:rPr lang="it-IT" smtClean="0"/>
              <a:pPr>
                <a:defRPr/>
              </a:pPr>
              <a:t>44</a:t>
            </a:fld>
            <a:endParaRPr lang="it-IT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Demonstration: Poisson </a:t>
            </a:r>
            <a:r>
              <a:rPr lang="en-US" sz="3600">
                <a:ea typeface="+mj-ea"/>
                <a:cs typeface="+mj-cs"/>
                <a:sym typeface="Symbol" charset="2"/>
              </a:rPr>
              <a:t> Binomial</a:t>
            </a:r>
          </a:p>
        </p:txBody>
      </p:sp>
      <p:sp>
        <p:nvSpPr>
          <p:cNvPr id="19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20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7EB72-2366-7447-AE95-4E8B45DAD5B0}" type="slidenum">
              <a:rPr lang="it-IT" smtClean="0"/>
              <a:pPr>
                <a:defRPr/>
              </a:pPr>
              <a:t>45</a:t>
            </a:fld>
            <a:endParaRPr lang="it-IT"/>
          </a:p>
        </p:txBody>
      </p:sp>
      <p:pic>
        <p:nvPicPr>
          <p:cNvPr id="6042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089025"/>
            <a:ext cx="2541587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1989138"/>
            <a:ext cx="45212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1275" y="1089025"/>
            <a:ext cx="51022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0425" name="Group 12"/>
          <p:cNvGrpSpPr>
            <a:grpSpLocks/>
          </p:cNvGrpSpPr>
          <p:nvPr/>
        </p:nvGrpSpPr>
        <p:grpSpPr bwMode="auto">
          <a:xfrm>
            <a:off x="1908175" y="3019425"/>
            <a:ext cx="5065713" cy="900113"/>
            <a:chOff x="1156" y="1752"/>
            <a:chExt cx="3191" cy="567"/>
          </a:xfrm>
        </p:grpSpPr>
        <p:pic>
          <p:nvPicPr>
            <p:cNvPr id="60435" name="Picture 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56" y="1752"/>
              <a:ext cx="3191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36" name="Line 9"/>
            <p:cNvSpPr>
              <a:spLocks noChangeShapeType="1"/>
            </p:cNvSpPr>
            <p:nvPr/>
          </p:nvSpPr>
          <p:spPr bwMode="auto">
            <a:xfrm flipV="1">
              <a:off x="1791" y="2069"/>
              <a:ext cx="363" cy="182"/>
            </a:xfrm>
            <a:prstGeom prst="line">
              <a:avLst/>
            </a:prstGeom>
            <a:noFill/>
            <a:ln w="19050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60437" name="Line 10"/>
            <p:cNvSpPr>
              <a:spLocks noChangeShapeType="1"/>
            </p:cNvSpPr>
            <p:nvPr/>
          </p:nvSpPr>
          <p:spPr bwMode="auto">
            <a:xfrm flipV="1">
              <a:off x="2653" y="1797"/>
              <a:ext cx="363" cy="182"/>
            </a:xfrm>
            <a:prstGeom prst="line">
              <a:avLst/>
            </a:prstGeom>
            <a:noFill/>
            <a:ln w="19050">
              <a:solidFill>
                <a:srgbClr val="0099CC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60426" name="Group 23"/>
          <p:cNvGrpSpPr>
            <a:grpSpLocks/>
          </p:cNvGrpSpPr>
          <p:nvPr/>
        </p:nvGrpSpPr>
        <p:grpSpPr bwMode="auto">
          <a:xfrm>
            <a:off x="541338" y="4051300"/>
            <a:ext cx="8088312" cy="901700"/>
            <a:chOff x="341" y="2545"/>
            <a:chExt cx="5095" cy="568"/>
          </a:xfrm>
        </p:grpSpPr>
        <p:pic>
          <p:nvPicPr>
            <p:cNvPr id="60433" name="Picture 1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41" y="2546"/>
              <a:ext cx="2672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434" name="Picture 18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152" y="2545"/>
              <a:ext cx="2284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0427" name="Group 24"/>
          <p:cNvGrpSpPr>
            <a:grpSpLocks/>
          </p:cNvGrpSpPr>
          <p:nvPr/>
        </p:nvGrpSpPr>
        <p:grpSpPr bwMode="auto">
          <a:xfrm>
            <a:off x="900113" y="5084763"/>
            <a:ext cx="7200900" cy="900112"/>
            <a:chOff x="567" y="3203"/>
            <a:chExt cx="4536" cy="567"/>
          </a:xfrm>
        </p:grpSpPr>
        <p:pic>
          <p:nvPicPr>
            <p:cNvPr id="60431" name="Picture 1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67" y="3203"/>
              <a:ext cx="3301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432" name="Picture 19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969" y="3346"/>
              <a:ext cx="1134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0428" name="Text Box 20"/>
          <p:cNvSpPr txBox="1">
            <a:spLocks noChangeArrowheads="1"/>
          </p:cNvSpPr>
          <p:nvPr/>
        </p:nvSpPr>
        <p:spPr bwMode="auto">
          <a:xfrm>
            <a:off x="3211513" y="1195388"/>
            <a:ext cx="4968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chemeClr val="accent2"/>
                </a:solidFill>
                <a:sym typeface="Symbol" charset="2"/>
              </a:rPr>
              <a:t></a:t>
            </a:r>
          </a:p>
        </p:txBody>
      </p:sp>
      <p:sp>
        <p:nvSpPr>
          <p:cNvPr id="60429" name="AutoShape 21"/>
          <p:cNvSpPr>
            <a:spLocks noChangeArrowheads="1"/>
          </p:cNvSpPr>
          <p:nvPr/>
        </p:nvSpPr>
        <p:spPr bwMode="auto">
          <a:xfrm>
            <a:off x="323850" y="1052513"/>
            <a:ext cx="2808288" cy="8636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0430" name="AutoShape 22"/>
          <p:cNvSpPr>
            <a:spLocks noChangeArrowheads="1"/>
          </p:cNvSpPr>
          <p:nvPr/>
        </p:nvSpPr>
        <p:spPr bwMode="auto">
          <a:xfrm>
            <a:off x="3779838" y="1052513"/>
            <a:ext cx="5184775" cy="8636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Argus function</a:t>
            </a:r>
          </a:p>
        </p:txBody>
      </p:sp>
      <p:sp>
        <p:nvSpPr>
          <p:cNvPr id="634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Mainly used to model background in mass peak distributions that exhibit a kinematic boundary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The primitive can be </a:t>
            </a:r>
            <a:br>
              <a:rPr lang="en-US" sz="2400" dirty="0"/>
            </a:br>
            <a:r>
              <a:rPr lang="en-US" sz="2400" dirty="0"/>
              <a:t>computed in terms of</a:t>
            </a:r>
            <a:br>
              <a:rPr lang="en-US" sz="2400" dirty="0"/>
            </a:br>
            <a:r>
              <a:rPr lang="en-US" sz="2400" dirty="0">
                <a:solidFill>
                  <a:schemeClr val="accent2"/>
                </a:solidFill>
              </a:rPr>
              <a:t>error functions</a:t>
            </a:r>
            <a:r>
              <a:rPr lang="en-US" sz="2400" dirty="0"/>
              <a:t>, so the</a:t>
            </a:r>
            <a:br>
              <a:rPr lang="en-US" sz="2400" dirty="0"/>
            </a:br>
            <a:r>
              <a:rPr lang="en-US" sz="2400" dirty="0"/>
              <a:t>numerical normalization</a:t>
            </a:r>
            <a:br>
              <a:rPr lang="en-US" sz="2400" dirty="0"/>
            </a:br>
            <a:r>
              <a:rPr lang="en-US" sz="2400" dirty="0"/>
              <a:t>within a given range</a:t>
            </a:r>
            <a:br>
              <a:rPr lang="en-US" sz="2400" dirty="0"/>
            </a:br>
            <a:r>
              <a:rPr lang="en-US" sz="2400" dirty="0"/>
              <a:t>is feasible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5FCC4-7705-7C4B-984A-50C8573C8259}" type="slidenum">
              <a:rPr lang="it-IT" smtClean="0"/>
              <a:pPr>
                <a:defRPr/>
              </a:pPr>
              <a:t>46</a:t>
            </a:fld>
            <a:endParaRPr lang="it-IT"/>
          </a:p>
        </p:txBody>
      </p:sp>
      <p:pic>
        <p:nvPicPr>
          <p:cNvPr id="634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2349500"/>
            <a:ext cx="56896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7" name="Picture 5"/>
          <p:cNvPicPr>
            <a:picLocks noChangeAspect="1" noChangeArrowheads="1"/>
          </p:cNvPicPr>
          <p:nvPr/>
        </p:nvPicPr>
        <p:blipFill>
          <a:blip r:embed="rId4"/>
          <a:srcRect r="50198"/>
          <a:stretch>
            <a:fillRect/>
          </a:stretch>
        </p:blipFill>
        <p:spPr bwMode="auto">
          <a:xfrm>
            <a:off x="5334001" y="3387554"/>
            <a:ext cx="3435350" cy="27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6300788" y="3195637"/>
          <a:ext cx="1125537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5" name="Equation" r:id="rId5" imgW="723600" imgH="203040" progId="">
                  <p:embed/>
                </p:oleObj>
              </mc:Choice>
              <mc:Fallback>
                <p:oleObj name="Equation" r:id="rId5" imgW="723600" imgH="203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3195637"/>
                        <a:ext cx="1125537" cy="315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8" name="Text Box 7"/>
          <p:cNvSpPr txBox="1">
            <a:spLocks noChangeArrowheads="1"/>
          </p:cNvSpPr>
          <p:nvPr/>
        </p:nvSpPr>
        <p:spPr bwMode="auto">
          <a:xfrm>
            <a:off x="7812088" y="3124200"/>
            <a:ext cx="835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>
                <a:solidFill>
                  <a:schemeClr val="accent2"/>
                </a:solidFill>
              </a:rPr>
              <a:t>B</a:t>
            </a:r>
            <a:r>
              <a:rPr lang="en-US" i="1">
                <a:solidFill>
                  <a:schemeClr val="accent2"/>
                </a:solidFill>
              </a:rPr>
              <a:t>A</a:t>
            </a:r>
            <a:r>
              <a:rPr lang="en-US" sz="1800" i="1">
                <a:solidFill>
                  <a:schemeClr val="accent2"/>
                </a:solidFill>
              </a:rPr>
              <a:t>B</a:t>
            </a:r>
            <a:r>
              <a:rPr lang="en-US" i="1">
                <a:solidFill>
                  <a:schemeClr val="accent2"/>
                </a:solidFill>
              </a:rPr>
              <a:t>AR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Argus primitive</a:t>
            </a:r>
          </a:p>
        </p:txBody>
      </p:sp>
      <p:sp>
        <p:nvSpPr>
          <p:cNvPr id="645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records:</a:t>
            </a:r>
          </a:p>
          <a:p>
            <a:pPr lvl="1"/>
            <a:r>
              <a:rPr lang="en-US" dirty="0"/>
              <a:t>For </a:t>
            </a:r>
            <a:r>
              <a:rPr lang="en-US" dirty="0" err="1">
                <a:sym typeface="Symbol" charset="2"/>
              </a:rPr>
              <a:t></a:t>
            </a:r>
            <a:r>
              <a:rPr lang="en-US" dirty="0">
                <a:latin typeface="Symbol" charset="2"/>
                <a:sym typeface="Symbol" charset="2"/>
              </a:rPr>
              <a:t>&lt;0:</a:t>
            </a:r>
          </a:p>
          <a:p>
            <a:pPr lvl="1"/>
            <a:endParaRPr lang="en-US" dirty="0">
              <a:latin typeface="Symbol" charset="2"/>
              <a:sym typeface="Symbol" charset="2"/>
            </a:endParaRPr>
          </a:p>
          <a:p>
            <a:pPr lvl="1"/>
            <a:endParaRPr lang="en-US" dirty="0">
              <a:latin typeface="Symbol" charset="2"/>
              <a:sym typeface="Symbol" charset="2"/>
            </a:endParaRPr>
          </a:p>
          <a:p>
            <a:pPr lvl="1"/>
            <a:r>
              <a:rPr lang="en-US" dirty="0"/>
              <a:t>For </a:t>
            </a:r>
            <a:r>
              <a:rPr lang="en-US" dirty="0">
                <a:sym typeface="Symbol" charset="2"/>
              </a:rPr>
              <a:t></a:t>
            </a:r>
            <a:r>
              <a:rPr lang="en-US" dirty="0">
                <a:latin typeface="Symbol" charset="2"/>
                <a:sym typeface="Symbol" charset="2"/>
              </a:rPr>
              <a:t>0:</a:t>
            </a:r>
          </a:p>
          <a:p>
            <a:pPr lvl="1"/>
            <a:endParaRPr lang="en-US" dirty="0">
              <a:latin typeface="Symbol" charset="2"/>
              <a:sym typeface="Symbol" charset="2"/>
            </a:endParaRPr>
          </a:p>
          <a:p>
            <a:pPr lvl="1"/>
            <a:endParaRPr lang="en-US" dirty="0">
              <a:latin typeface="Symbol" charset="2"/>
              <a:sym typeface="Symbol" charset="2"/>
            </a:endParaRPr>
          </a:p>
          <a:p>
            <a:r>
              <a:rPr lang="en-US" sz="2800" dirty="0">
                <a:solidFill>
                  <a:schemeClr val="bg2"/>
                </a:solidFill>
              </a:rPr>
              <a:t>But please, verify with a symbolic integrator before using my formulae </a:t>
            </a:r>
            <a:r>
              <a:rPr lang="en-US" sz="2800" dirty="0" err="1">
                <a:solidFill>
                  <a:schemeClr val="bg2"/>
                </a:solidFill>
                <a:sym typeface="Wingdings" charset="2"/>
              </a:rPr>
              <a:t></a:t>
            </a:r>
            <a:r>
              <a:rPr lang="en-US" sz="2800" dirty="0">
                <a:solidFill>
                  <a:schemeClr val="bg2"/>
                </a:solidFill>
                <a:sym typeface="Wingdings" charset="2"/>
              </a:rPr>
              <a:t> </a:t>
            </a:r>
            <a:r>
              <a:rPr lang="en-US" sz="2800" dirty="0">
                <a:solidFill>
                  <a:schemeClr val="bg2"/>
                </a:solidFill>
              </a:rPr>
              <a:t>!</a:t>
            </a:r>
            <a:endParaRPr lang="en-US" sz="2800" dirty="0">
              <a:solidFill>
                <a:schemeClr val="bg2"/>
              </a:solidFill>
              <a:sym typeface="Symbol" charset="2"/>
            </a:endParaRPr>
          </a:p>
          <a:p>
            <a:pPr lvl="1"/>
            <a:endParaRPr lang="en-US" dirty="0">
              <a:solidFill>
                <a:schemeClr val="bg2"/>
              </a:solidFill>
              <a:sym typeface="Symbol" charset="2"/>
            </a:endParaRP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442050-6F89-A546-83C7-8930EE11F079}" type="slidenum">
              <a:rPr lang="it-IT" smtClean="0"/>
              <a:pPr>
                <a:defRPr/>
              </a:pPr>
              <a:t>47</a:t>
            </a:fld>
            <a:endParaRPr lang="it-IT"/>
          </a:p>
        </p:txBody>
      </p:sp>
      <p:pic>
        <p:nvPicPr>
          <p:cNvPr id="6451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0975" y="2276475"/>
            <a:ext cx="71532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50975" y="3860800"/>
            <a:ext cx="6608763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Crystal Ball function</a:t>
            </a:r>
          </a:p>
        </p:txBody>
      </p:sp>
      <p:sp>
        <p:nvSpPr>
          <p:cNvPr id="665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Adds an asymmetric power-law tail to a Gaussian PDF with proper normalization and continuity of PDF and its derivative</a:t>
            </a:r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Used first by the </a:t>
            </a:r>
            <a:br>
              <a:rPr lang="en-US" sz="2800"/>
            </a:br>
            <a:r>
              <a:rPr lang="en-US" sz="2800"/>
              <a:t>Crystal Ball collaboration</a:t>
            </a:r>
            <a:br>
              <a:rPr lang="en-US" sz="2800"/>
            </a:br>
            <a:r>
              <a:rPr lang="en-US" sz="2800"/>
              <a:t>at SLAC</a:t>
            </a:r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353F1-CF2E-7A4F-AED5-C4EF31937265}" type="slidenum">
              <a:rPr lang="it-IT" smtClean="0"/>
              <a:pPr>
                <a:defRPr/>
              </a:pPr>
              <a:t>48</a:t>
            </a:fld>
            <a:endParaRPr lang="it-IT"/>
          </a:p>
        </p:txBody>
      </p:sp>
      <p:pic>
        <p:nvPicPr>
          <p:cNvPr id="66565" name="Picture 4"/>
          <p:cNvPicPr>
            <a:picLocks noChangeAspect="1" noChangeArrowheads="1"/>
          </p:cNvPicPr>
          <p:nvPr/>
        </p:nvPicPr>
        <p:blipFill>
          <a:blip r:embed="rId2"/>
          <a:srcRect l="7965" t="11478" r="7684"/>
          <a:stretch>
            <a:fillRect/>
          </a:stretch>
        </p:blipFill>
        <p:spPr bwMode="auto">
          <a:xfrm>
            <a:off x="5003800" y="3644900"/>
            <a:ext cx="3816350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8" name="Text Box 5"/>
          <p:cNvSpPr txBox="1">
            <a:spLocks noChangeArrowheads="1"/>
          </p:cNvSpPr>
          <p:nvPr/>
        </p:nvSpPr>
        <p:spPr bwMode="auto">
          <a:xfrm>
            <a:off x="5435600" y="4630738"/>
            <a:ext cx="731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00"/>
                </a:solidFill>
                <a:sym typeface="Symbol" charset="2"/>
              </a:rPr>
              <a:t> = 10</a:t>
            </a:r>
          </a:p>
        </p:txBody>
      </p:sp>
      <p:sp>
        <p:nvSpPr>
          <p:cNvPr id="66569" name="Text Box 6"/>
          <p:cNvSpPr txBox="1">
            <a:spLocks noChangeArrowheads="1"/>
          </p:cNvSpPr>
          <p:nvPr/>
        </p:nvSpPr>
        <p:spPr bwMode="auto">
          <a:xfrm>
            <a:off x="5435600" y="4343400"/>
            <a:ext cx="630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  <a:sym typeface="Symbol" charset="2"/>
              </a:rPr>
              <a:t> = 1</a:t>
            </a:r>
          </a:p>
        </p:txBody>
      </p:sp>
      <p:sp>
        <p:nvSpPr>
          <p:cNvPr id="66570" name="Text Box 7"/>
          <p:cNvSpPr txBox="1">
            <a:spLocks noChangeArrowheads="1"/>
          </p:cNvSpPr>
          <p:nvPr/>
        </p:nvSpPr>
        <p:spPr bwMode="auto">
          <a:xfrm>
            <a:off x="5435600" y="4056063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  <a:sym typeface="Symbol" charset="2"/>
              </a:rPr>
              <a:t> = 0.1</a:t>
            </a:r>
          </a:p>
        </p:txBody>
      </p:sp>
      <p:pic>
        <p:nvPicPr>
          <p:cNvPr id="66571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2636838"/>
            <a:ext cx="6767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2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3600450"/>
            <a:ext cx="1824037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3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3598863"/>
            <a:ext cx="1800225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4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7038" y="5254625"/>
            <a:ext cx="1655762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Landau distribution</a:t>
            </a:r>
          </a:p>
        </p:txBody>
      </p:sp>
      <p:sp>
        <p:nvSpPr>
          <p:cNvPr id="6759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Used to model the fluctuations in the energy loss of particles in thin layers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More frequently, scaled and shifted: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Implementation provided</a:t>
            </a:r>
            <a:br>
              <a:rPr lang="en-US" sz="2400"/>
            </a:br>
            <a:r>
              <a:rPr lang="en-US" sz="2400"/>
              <a:t>by GNU Scientific Library</a:t>
            </a:r>
            <a:br>
              <a:rPr lang="en-US" sz="2400"/>
            </a:br>
            <a:r>
              <a:rPr lang="en-US" sz="2400"/>
              <a:t>(GSL) and ROOT</a:t>
            </a:r>
            <a:br>
              <a:rPr lang="en-US" sz="2400"/>
            </a:br>
            <a:r>
              <a:rPr lang="en-US" sz="2400"/>
              <a:t>(</a:t>
            </a: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TMath::Landau</a:t>
            </a:r>
            <a:r>
              <a:rPr lang="en-US" sz="2400"/>
              <a:t>) 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298E6-E3E3-4E42-AAF7-BDD6985EA642}" type="slidenum">
              <a:rPr lang="it-IT" smtClean="0"/>
              <a:pPr>
                <a:defRPr/>
              </a:pPr>
              <a:t>49</a:t>
            </a:fld>
            <a:endParaRPr lang="it-IT"/>
          </a:p>
        </p:txBody>
      </p:sp>
      <p:pic>
        <p:nvPicPr>
          <p:cNvPr id="6759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1916113"/>
            <a:ext cx="5472112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2" name="Picture 5"/>
          <p:cNvPicPr>
            <a:picLocks noChangeAspect="1" noChangeArrowheads="1"/>
          </p:cNvPicPr>
          <p:nvPr/>
        </p:nvPicPr>
        <p:blipFill>
          <a:blip r:embed="rId3"/>
          <a:srcRect t="6413" r="5695" b="2870"/>
          <a:stretch>
            <a:fillRect/>
          </a:stretch>
        </p:blipFill>
        <p:spPr bwMode="auto">
          <a:xfrm>
            <a:off x="5003800" y="3644900"/>
            <a:ext cx="37909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3" name="Text Box 6"/>
          <p:cNvSpPr txBox="1">
            <a:spLocks noChangeArrowheads="1"/>
          </p:cNvSpPr>
          <p:nvPr/>
        </p:nvSpPr>
        <p:spPr bwMode="auto">
          <a:xfrm>
            <a:off x="7885113" y="3860800"/>
            <a:ext cx="67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accent2"/>
                </a:solidFill>
                <a:sym typeface="Symbol" charset="2"/>
              </a:rPr>
              <a:t> = 2</a:t>
            </a:r>
            <a:br>
              <a:rPr lang="en-US" sz="1800">
                <a:solidFill>
                  <a:schemeClr val="accent2"/>
                </a:solidFill>
                <a:sym typeface="Symbol" charset="2"/>
              </a:rPr>
            </a:br>
            <a:r>
              <a:rPr lang="en-US" sz="1800">
                <a:solidFill>
                  <a:schemeClr val="accent2"/>
                </a:solidFill>
                <a:sym typeface="Symbol" charset="2"/>
              </a:rPr>
              <a:t> = 1</a:t>
            </a:r>
          </a:p>
        </p:txBody>
      </p:sp>
      <p:pic>
        <p:nvPicPr>
          <p:cNvPr id="67594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3644900"/>
            <a:ext cx="345757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805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  <a:cs typeface="+mj-cs"/>
              </a:rPr>
              <a:t>PDFs in more dimensions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6C973384-DC5C-2645-89B5-26E6C5F60E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Multi-dimensional PDF</a:t>
            </a:r>
          </a:p>
        </p:txBody>
      </p:sp>
      <p:sp>
        <p:nvSpPr>
          <p:cNvPr id="69638" name="AutoShape 3"/>
          <p:cNvSpPr>
            <a:spLocks noGrp="1" noChangeAspec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1D projections</a:t>
            </a:r>
            <a:br>
              <a:rPr lang="en-US" sz="2400"/>
            </a:br>
            <a:r>
              <a:rPr lang="en-US" sz="2400"/>
              <a:t>(</a:t>
            </a:r>
            <a:r>
              <a:rPr lang="en-US" sz="2400">
                <a:solidFill>
                  <a:schemeClr val="accent2"/>
                </a:solidFill>
              </a:rPr>
              <a:t>marginal distributions</a:t>
            </a:r>
            <a:r>
              <a:rPr lang="en-US" sz="2400"/>
              <a:t>):</a:t>
            </a:r>
          </a:p>
          <a:p>
            <a:endParaRPr lang="en-US" sz="2400"/>
          </a:p>
          <a:p>
            <a:r>
              <a:rPr lang="en-US" sz="2400" i="1">
                <a:latin typeface="Times New Roman" charset="0"/>
              </a:rPr>
              <a:t>x</a:t>
            </a:r>
            <a:r>
              <a:rPr lang="en-US" sz="2400"/>
              <a:t> and </a:t>
            </a:r>
            <a:r>
              <a:rPr lang="en-US" sz="2400" i="1">
                <a:latin typeface="Times New Roman" charset="0"/>
              </a:rPr>
              <a:t>y</a:t>
            </a:r>
            <a:r>
              <a:rPr lang="en-US" sz="2400"/>
              <a:t> are independent if:</a:t>
            </a:r>
          </a:p>
          <a:p>
            <a:endParaRPr lang="en-US" sz="2400"/>
          </a:p>
          <a:p>
            <a:endParaRPr lang="en-US" sz="2400"/>
          </a:p>
          <a:p>
            <a:r>
              <a:rPr lang="en-US" sz="2400"/>
              <a:t>We saw that </a:t>
            </a:r>
            <a:r>
              <a:rPr lang="en-US" sz="2400" i="1">
                <a:latin typeface="Times New Roman" charset="0"/>
              </a:rPr>
              <a:t>A</a:t>
            </a:r>
            <a:r>
              <a:rPr lang="en-US" sz="2400"/>
              <a:t> and </a:t>
            </a:r>
            <a:r>
              <a:rPr lang="en-US" sz="2400" i="1">
                <a:latin typeface="Times New Roman" charset="0"/>
              </a:rPr>
              <a:t>B</a:t>
            </a:r>
            <a:r>
              <a:rPr lang="en-US" sz="2400"/>
              <a:t> are </a:t>
            </a:r>
            <a:br>
              <a:rPr lang="en-US" sz="2400"/>
            </a:br>
            <a:r>
              <a:rPr lang="en-US" sz="2400"/>
              <a:t>independent events if:</a:t>
            </a:r>
          </a:p>
          <a:p>
            <a:endParaRPr lang="en-US" sz="2400"/>
          </a:p>
        </p:txBody>
      </p:sp>
      <p:sp>
        <p:nvSpPr>
          <p:cNvPr id="2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2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2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7DF5F-3020-AA4C-B294-35C060F282BA}" type="slidenum">
              <a:rPr lang="it-IT" smtClean="0"/>
              <a:pPr>
                <a:defRPr/>
              </a:pPr>
              <a:t>51</a:t>
            </a:fld>
            <a:endParaRPr lang="it-IT"/>
          </a:p>
        </p:txBody>
      </p:sp>
      <p:pic>
        <p:nvPicPr>
          <p:cNvPr id="6963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2452688"/>
            <a:ext cx="31686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0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2213" y="1587500"/>
            <a:ext cx="31686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1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76375" y="3860800"/>
            <a:ext cx="36004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2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31913" y="5445125"/>
            <a:ext cx="33845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3" name="Text Box 15"/>
          <p:cNvSpPr txBox="1">
            <a:spLocks noChangeArrowheads="1"/>
          </p:cNvSpPr>
          <p:nvPr/>
        </p:nvSpPr>
        <p:spPr bwMode="auto">
          <a:xfrm>
            <a:off x="8027988" y="5686425"/>
            <a:ext cx="296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69644" name="Text Box 16"/>
          <p:cNvSpPr txBox="1">
            <a:spLocks noChangeArrowheads="1"/>
          </p:cNvSpPr>
          <p:nvPr/>
        </p:nvSpPr>
        <p:spPr bwMode="auto">
          <a:xfrm>
            <a:off x="5364163" y="3309938"/>
            <a:ext cx="296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y</a:t>
            </a:r>
          </a:p>
        </p:txBody>
      </p:sp>
      <p:sp>
        <p:nvSpPr>
          <p:cNvPr id="69645" name="Line 18"/>
          <p:cNvSpPr>
            <a:spLocks noChangeShapeType="1"/>
          </p:cNvSpPr>
          <p:nvPr/>
        </p:nvSpPr>
        <p:spPr bwMode="auto">
          <a:xfrm>
            <a:off x="6804025" y="3429000"/>
            <a:ext cx="0" cy="230505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9646" name="Line 19"/>
          <p:cNvSpPr>
            <a:spLocks noChangeShapeType="1"/>
          </p:cNvSpPr>
          <p:nvPr/>
        </p:nvSpPr>
        <p:spPr bwMode="auto">
          <a:xfrm>
            <a:off x="7019925" y="3429000"/>
            <a:ext cx="0" cy="230505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9647" name="Line 14"/>
          <p:cNvSpPr>
            <a:spLocks noChangeShapeType="1"/>
          </p:cNvSpPr>
          <p:nvPr/>
        </p:nvSpPr>
        <p:spPr bwMode="auto">
          <a:xfrm flipV="1">
            <a:off x="5724525" y="5734050"/>
            <a:ext cx="2592388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9648" name="Line 20"/>
          <p:cNvSpPr>
            <a:spLocks noChangeShapeType="1"/>
          </p:cNvSpPr>
          <p:nvPr/>
        </p:nvSpPr>
        <p:spPr bwMode="auto">
          <a:xfrm>
            <a:off x="5724525" y="4149725"/>
            <a:ext cx="2735263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9649" name="Line 21"/>
          <p:cNvSpPr>
            <a:spLocks noChangeShapeType="1"/>
          </p:cNvSpPr>
          <p:nvPr/>
        </p:nvSpPr>
        <p:spPr bwMode="auto">
          <a:xfrm>
            <a:off x="5724525" y="4365625"/>
            <a:ext cx="2735263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9650" name="Line 13"/>
          <p:cNvSpPr>
            <a:spLocks noChangeShapeType="1"/>
          </p:cNvSpPr>
          <p:nvPr/>
        </p:nvSpPr>
        <p:spPr bwMode="auto">
          <a:xfrm flipV="1">
            <a:off x="5724525" y="3357563"/>
            <a:ext cx="0" cy="23764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9651" name="Rectangle 22"/>
          <p:cNvSpPr>
            <a:spLocks noChangeArrowheads="1"/>
          </p:cNvSpPr>
          <p:nvPr/>
        </p:nvSpPr>
        <p:spPr bwMode="auto">
          <a:xfrm>
            <a:off x="6804025" y="3429000"/>
            <a:ext cx="215900" cy="2305050"/>
          </a:xfrm>
          <a:prstGeom prst="rect">
            <a:avLst/>
          </a:prstGeom>
          <a:solidFill>
            <a:schemeClr val="accent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9652" name="Rectangle 23"/>
          <p:cNvSpPr>
            <a:spLocks noChangeArrowheads="1"/>
          </p:cNvSpPr>
          <p:nvPr/>
        </p:nvSpPr>
        <p:spPr bwMode="auto">
          <a:xfrm>
            <a:off x="5724525" y="4149725"/>
            <a:ext cx="2735263" cy="215900"/>
          </a:xfrm>
          <a:prstGeom prst="rect">
            <a:avLst/>
          </a:prstGeom>
          <a:solidFill>
            <a:schemeClr val="accent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9653" name="Picture 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4388" y="3716338"/>
            <a:ext cx="8651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54" name="Line 26"/>
          <p:cNvSpPr>
            <a:spLocks noChangeShapeType="1"/>
          </p:cNvSpPr>
          <p:nvPr/>
        </p:nvSpPr>
        <p:spPr bwMode="auto">
          <a:xfrm flipH="1">
            <a:off x="6877050" y="4005263"/>
            <a:ext cx="287338" cy="2873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9655" name="Picture 2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92950" y="5229225"/>
            <a:ext cx="646113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6" name="Picture 2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96188" y="4437063"/>
            <a:ext cx="64770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57" name="Line 29"/>
          <p:cNvSpPr>
            <a:spLocks noChangeShapeType="1"/>
          </p:cNvSpPr>
          <p:nvPr/>
        </p:nvSpPr>
        <p:spPr bwMode="auto">
          <a:xfrm flipV="1">
            <a:off x="4716463" y="4508500"/>
            <a:ext cx="1943100" cy="9366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9658" name="Picture 3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116013" y="981075"/>
            <a:ext cx="2520950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59" name="AutoShape 31"/>
          <p:cNvSpPr>
            <a:spLocks/>
          </p:cNvSpPr>
          <p:nvPr/>
        </p:nvSpPr>
        <p:spPr bwMode="auto">
          <a:xfrm>
            <a:off x="4641850" y="1773238"/>
            <a:ext cx="215900" cy="1295400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Conditional distributions</a:t>
            </a:r>
          </a:p>
        </p:txBody>
      </p:sp>
      <p:sp>
        <p:nvSpPr>
          <p:cNvPr id="716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PDF w.r.t.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y</a:t>
            </a:r>
            <a:r>
              <a:rPr lang="en-US" sz="2800"/>
              <a:t>, given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800">
                <a:solidFill>
                  <a:schemeClr val="accent2"/>
                </a:solidFill>
                <a:latin typeface="Times New Roman" charset="0"/>
              </a:rPr>
              <a:t> =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800" baseline="-25000">
                <a:solidFill>
                  <a:schemeClr val="accent2"/>
                </a:solidFill>
                <a:latin typeface="Times New Roman" charset="0"/>
              </a:rPr>
              <a:t>0</a:t>
            </a:r>
          </a:p>
          <a:p>
            <a:pPr>
              <a:lnSpc>
                <a:spcPct val="90000"/>
              </a:lnSpc>
            </a:pPr>
            <a:r>
              <a:rPr lang="en-US" sz="2800"/>
              <a:t>PDF should be projected and normalized with the given condition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Remind:</a:t>
            </a:r>
          </a:p>
          <a:p>
            <a:pPr lvl="1">
              <a:lnSpc>
                <a:spcPct val="90000"/>
              </a:lnSpc>
            </a:pP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A 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|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)  =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A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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) /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P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B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)</a:t>
            </a:r>
            <a:endParaRPr lang="en-US" sz="1800"/>
          </a:p>
          <a:p>
            <a:pPr>
              <a:lnSpc>
                <a:spcPct val="90000"/>
              </a:lnSpc>
            </a:pPr>
            <a:endParaRPr lang="en-US" sz="200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	</a:t>
            </a:r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D2421-3F9A-9747-810D-1DC8B5B81EFE}" type="slidenum">
              <a:rPr lang="it-IT" smtClean="0"/>
              <a:pPr>
                <a:defRPr/>
              </a:pPr>
              <a:t>52</a:t>
            </a:fld>
            <a:endParaRPr lang="it-IT"/>
          </a:p>
        </p:txBody>
      </p:sp>
      <p:pic>
        <p:nvPicPr>
          <p:cNvPr id="71685" name="Picture 5" descr="mult2"/>
          <p:cNvPicPr>
            <a:picLocks noChangeAspect="1" noChangeArrowheads="1"/>
          </p:cNvPicPr>
          <p:nvPr/>
        </p:nvPicPr>
        <p:blipFill>
          <a:blip r:embed="rId2"/>
          <a:srcRect l="67258" t="9682" b="5203"/>
          <a:stretch>
            <a:fillRect/>
          </a:stretch>
        </p:blipFill>
        <p:spPr bwMode="auto">
          <a:xfrm>
            <a:off x="5118100" y="3175000"/>
            <a:ext cx="3565525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6" name="Freeform 6"/>
          <p:cNvSpPr>
            <a:spLocks/>
          </p:cNvSpPr>
          <p:nvPr/>
        </p:nvSpPr>
        <p:spPr bwMode="auto">
          <a:xfrm>
            <a:off x="6905625" y="3887788"/>
            <a:ext cx="777875" cy="1654175"/>
          </a:xfrm>
          <a:custGeom>
            <a:avLst/>
            <a:gdLst>
              <a:gd name="T0" fmla="*/ 2147483647 w 358"/>
              <a:gd name="T1" fmla="*/ 2147483647 h 831"/>
              <a:gd name="T2" fmla="*/ 2147483647 w 358"/>
              <a:gd name="T3" fmla="*/ 2147483647 h 831"/>
              <a:gd name="T4" fmla="*/ 2147483647 w 358"/>
              <a:gd name="T5" fmla="*/ 2147483647 h 831"/>
              <a:gd name="T6" fmla="*/ 2147483647 w 358"/>
              <a:gd name="T7" fmla="*/ 2147483647 h 831"/>
              <a:gd name="T8" fmla="*/ 0 w 358"/>
              <a:gd name="T9" fmla="*/ 0 h 8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58"/>
              <a:gd name="T16" fmla="*/ 0 h 831"/>
              <a:gd name="T17" fmla="*/ 358 w 358"/>
              <a:gd name="T18" fmla="*/ 831 h 8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58" h="831">
                <a:moveTo>
                  <a:pt x="358" y="831"/>
                </a:moveTo>
                <a:cubicBezTo>
                  <a:pt x="339" y="788"/>
                  <a:pt x="290" y="688"/>
                  <a:pt x="244" y="574"/>
                </a:cubicBezTo>
                <a:cubicBezTo>
                  <a:pt x="198" y="460"/>
                  <a:pt x="117" y="234"/>
                  <a:pt x="84" y="147"/>
                </a:cubicBezTo>
                <a:cubicBezTo>
                  <a:pt x="51" y="60"/>
                  <a:pt x="59" y="75"/>
                  <a:pt x="45" y="51"/>
                </a:cubicBezTo>
                <a:cubicBezTo>
                  <a:pt x="31" y="27"/>
                  <a:pt x="9" y="11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nl-NL" sz="2000" b="1" i="1">
              <a:latin typeface="Verdana" charset="0"/>
            </a:endParaRPr>
          </a:p>
        </p:txBody>
      </p:sp>
      <p:pic>
        <p:nvPicPr>
          <p:cNvPr id="71689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2997200"/>
            <a:ext cx="3743325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0" name="Text Box 15"/>
          <p:cNvSpPr txBox="1">
            <a:spLocks noChangeArrowheads="1"/>
          </p:cNvSpPr>
          <p:nvPr/>
        </p:nvSpPr>
        <p:spPr bwMode="auto">
          <a:xfrm>
            <a:off x="7720013" y="5634038"/>
            <a:ext cx="344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x</a:t>
            </a:r>
            <a:r>
              <a:rPr lang="en-US" baseline="-2500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1691" name="Text Box 16"/>
          <p:cNvSpPr txBox="1">
            <a:spLocks noChangeArrowheads="1"/>
          </p:cNvSpPr>
          <p:nvPr/>
        </p:nvSpPr>
        <p:spPr bwMode="auto">
          <a:xfrm>
            <a:off x="8243888" y="5516563"/>
            <a:ext cx="274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71692" name="Text Box 17"/>
          <p:cNvSpPr txBox="1">
            <a:spLocks noChangeArrowheads="1"/>
          </p:cNvSpPr>
          <p:nvPr/>
        </p:nvSpPr>
        <p:spPr bwMode="auto">
          <a:xfrm>
            <a:off x="5233988" y="5253038"/>
            <a:ext cx="274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Covariance and cov. matrix</a:t>
            </a:r>
          </a:p>
        </p:txBody>
      </p:sp>
      <p:sp>
        <p:nvSpPr>
          <p:cNvPr id="7271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Definitions:</a:t>
            </a:r>
          </a:p>
          <a:p>
            <a:pPr lvl="1">
              <a:lnSpc>
                <a:spcPct val="90000"/>
              </a:lnSpc>
            </a:pPr>
            <a:r>
              <a:rPr lang="en-US"/>
              <a:t>Covariance: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 lvl="1">
              <a:lnSpc>
                <a:spcPct val="90000"/>
              </a:lnSpc>
            </a:pPr>
            <a:r>
              <a:rPr lang="en-US"/>
              <a:t>Correlation: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Correlated </a:t>
            </a:r>
            <a:r>
              <a:rPr lang="en-US" i="1">
                <a:latin typeface="Times New Roman" charset="0"/>
              </a:rPr>
              <a:t>n</a:t>
            </a:r>
            <a:r>
              <a:rPr lang="en-US"/>
              <a:t>-dimensional Gaussian: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where:</a:t>
            </a:r>
          </a:p>
        </p:txBody>
      </p:sp>
      <p:sp>
        <p:nvSpPr>
          <p:cNvPr id="9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1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709DA-EA8C-8E4C-88A9-D42CDF1A2A74}" type="slidenum">
              <a:rPr lang="it-IT" smtClean="0"/>
              <a:pPr>
                <a:defRPr/>
              </a:pPr>
              <a:t>53</a:t>
            </a:fld>
            <a:endParaRPr lang="it-IT"/>
          </a:p>
        </p:txBody>
      </p:sp>
      <p:pic>
        <p:nvPicPr>
          <p:cNvPr id="727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1628775"/>
            <a:ext cx="42481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675" y="5300663"/>
            <a:ext cx="3097213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87450" y="4292600"/>
            <a:ext cx="7058025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4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025" y="2781300"/>
            <a:ext cx="1544638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5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8400" y="2492375"/>
            <a:ext cx="2808288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Two-dimensional Gaussian</a:t>
            </a:r>
          </a:p>
        </p:txBody>
      </p:sp>
      <p:sp>
        <p:nvSpPr>
          <p:cNvPr id="747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Product of two independent Gaussians with different </a:t>
            </a:r>
            <a:r>
              <a:rPr lang="en-US">
                <a:sym typeface="Symbol" charset="2"/>
              </a:rPr>
              <a:t></a:t>
            </a:r>
            <a:endParaRPr lang="en-US"/>
          </a:p>
          <a:p>
            <a:r>
              <a:rPr lang="en-US"/>
              <a:t>Rotation in the </a:t>
            </a:r>
            <a:r>
              <a:rPr lang="en-US">
                <a:latin typeface="Times New Roman" charset="0"/>
              </a:rPr>
              <a:t>(</a:t>
            </a:r>
            <a:r>
              <a:rPr lang="en-US" i="1">
                <a:latin typeface="Times New Roman" charset="0"/>
              </a:rPr>
              <a:t>x</a:t>
            </a:r>
            <a:r>
              <a:rPr lang="en-US">
                <a:latin typeface="Times New Roman" charset="0"/>
              </a:rPr>
              <a:t>, </a:t>
            </a:r>
            <a:r>
              <a:rPr lang="en-US" i="1">
                <a:latin typeface="Times New Roman" charset="0"/>
              </a:rPr>
              <a:t>y</a:t>
            </a:r>
            <a:r>
              <a:rPr lang="en-US">
                <a:latin typeface="Times New Roman" charset="0"/>
              </a:rPr>
              <a:t>)</a:t>
            </a:r>
            <a:r>
              <a:rPr lang="en-US"/>
              <a:t> plane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CD7E21-5D66-3F43-A409-297DD98C9098}" type="slidenum">
              <a:rPr lang="it-IT" smtClean="0"/>
              <a:pPr>
                <a:defRPr/>
              </a:pPr>
              <a:t>54</a:t>
            </a:fld>
            <a:endParaRPr lang="it-IT"/>
          </a:p>
        </p:txBody>
      </p:sp>
      <p:pic>
        <p:nvPicPr>
          <p:cNvPr id="7475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3854450"/>
            <a:ext cx="367188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0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3716338"/>
            <a:ext cx="3959225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1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1050" y="2852738"/>
            <a:ext cx="496887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2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4941888"/>
            <a:ext cx="69850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Two-dimensional Gaussian (cont.)</a:t>
            </a:r>
          </a:p>
        </p:txBody>
      </p:sp>
      <p:sp>
        <p:nvSpPr>
          <p:cNvPr id="768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Rotation preserves the metrics:</a:t>
            </a:r>
          </a:p>
          <a:p>
            <a:endParaRPr lang="en-US" sz="2400"/>
          </a:p>
          <a:p>
            <a:pPr>
              <a:buFontTx/>
              <a:buNone/>
            </a:pPr>
            <a:endParaRPr lang="en-US" sz="2400"/>
          </a:p>
          <a:p>
            <a:r>
              <a:rPr lang="en-US" sz="2400"/>
              <a:t>Covariance in rotated coordinates:</a:t>
            </a:r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991DB-F08A-8041-9754-BC723FE8F52B}" type="slidenum">
              <a:rPr lang="it-IT" smtClean="0"/>
              <a:pPr>
                <a:defRPr/>
              </a:pPr>
              <a:t>55</a:t>
            </a:fld>
            <a:endParaRPr lang="it-IT"/>
          </a:p>
        </p:txBody>
      </p:sp>
      <p:pic>
        <p:nvPicPr>
          <p:cNvPr id="7680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924175"/>
            <a:ext cx="66976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016375"/>
            <a:ext cx="3240087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9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5013325"/>
            <a:ext cx="5256212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0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24075" y="1628775"/>
            <a:ext cx="424815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1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92725" y="3716338"/>
            <a:ext cx="3578225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8313" y="4448175"/>
            <a:ext cx="3240087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13" name="AutoShape 14"/>
          <p:cNvSpPr>
            <a:spLocks noChangeArrowheads="1"/>
          </p:cNvSpPr>
          <p:nvPr/>
        </p:nvSpPr>
        <p:spPr bwMode="auto">
          <a:xfrm rot="16200000" flipH="1">
            <a:off x="6227762" y="4797426"/>
            <a:ext cx="1008063" cy="1008062"/>
          </a:xfrm>
          <a:custGeom>
            <a:avLst/>
            <a:gdLst>
              <a:gd name="T0" fmla="*/ 1568337602 w 21600"/>
              <a:gd name="T1" fmla="*/ 0 h 21600"/>
              <a:gd name="T2" fmla="*/ 940961146 w 21600"/>
              <a:gd name="T3" fmla="*/ 731869113 h 21600"/>
              <a:gd name="T4" fmla="*/ 0 w 21600"/>
              <a:gd name="T5" fmla="*/ 1829771839 h 21600"/>
              <a:gd name="T6" fmla="*/ 940961146 w 21600"/>
              <a:gd name="T7" fmla="*/ 2147483647 h 21600"/>
              <a:gd name="T8" fmla="*/ 1881924486 w 21600"/>
              <a:gd name="T9" fmla="*/ 1524725650 h 21600"/>
              <a:gd name="T10" fmla="*/ 2147483647 w 21600"/>
              <a:gd name="T11" fmla="*/ 73186911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CCFFCC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6814" name="AutoShape 15"/>
          <p:cNvSpPr>
            <a:spLocks/>
          </p:cNvSpPr>
          <p:nvPr/>
        </p:nvSpPr>
        <p:spPr bwMode="auto">
          <a:xfrm>
            <a:off x="179388" y="4005263"/>
            <a:ext cx="144462" cy="1871662"/>
          </a:xfrm>
          <a:prstGeom prst="leftBrace">
            <a:avLst>
              <a:gd name="adj1" fmla="val 107967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Two-dimensional Gaussian (cont.)</a:t>
            </a:r>
          </a:p>
        </p:txBody>
      </p:sp>
      <p:sp>
        <p:nvSpPr>
          <p:cNvPr id="7885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 pictorial view of an iso-probability contour</a:t>
            </a:r>
          </a:p>
        </p:txBody>
      </p:sp>
      <p:sp>
        <p:nvSpPr>
          <p:cNvPr id="2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2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2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0E726-937B-3844-AEBB-1737CC2DAF59}" type="slidenum">
              <a:rPr lang="it-IT" smtClean="0"/>
              <a:pPr>
                <a:defRPr/>
              </a:pPr>
              <a:t>56</a:t>
            </a:fld>
            <a:endParaRPr lang="it-IT"/>
          </a:p>
        </p:txBody>
      </p:sp>
      <p:sp>
        <p:nvSpPr>
          <p:cNvPr id="78853" name="Line 22"/>
          <p:cNvSpPr>
            <a:spLocks noChangeShapeType="1"/>
          </p:cNvSpPr>
          <p:nvPr/>
        </p:nvSpPr>
        <p:spPr bwMode="auto">
          <a:xfrm flipH="1">
            <a:off x="4427538" y="2411413"/>
            <a:ext cx="1223962" cy="0"/>
          </a:xfrm>
          <a:prstGeom prst="line">
            <a:avLst/>
          </a:prstGeom>
          <a:noFill/>
          <a:ln w="19050">
            <a:solidFill>
              <a:srgbClr val="A6A0D4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8854" name="Line 21"/>
          <p:cNvSpPr>
            <a:spLocks noChangeShapeType="1"/>
          </p:cNvSpPr>
          <p:nvPr/>
        </p:nvSpPr>
        <p:spPr bwMode="auto">
          <a:xfrm>
            <a:off x="6550025" y="2852738"/>
            <a:ext cx="0" cy="863600"/>
          </a:xfrm>
          <a:prstGeom prst="line">
            <a:avLst/>
          </a:prstGeom>
          <a:noFill/>
          <a:ln w="19050">
            <a:solidFill>
              <a:srgbClr val="A6A0D4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8855" name="Line 8"/>
          <p:cNvSpPr>
            <a:spLocks noChangeShapeType="1"/>
          </p:cNvSpPr>
          <p:nvPr/>
        </p:nvSpPr>
        <p:spPr bwMode="auto">
          <a:xfrm>
            <a:off x="4427538" y="3717925"/>
            <a:ext cx="3673475" cy="0"/>
          </a:xfrm>
          <a:prstGeom prst="line">
            <a:avLst/>
          </a:prstGeom>
          <a:noFill/>
          <a:ln w="28575">
            <a:solidFill>
              <a:srgbClr val="339966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78858" name="Group 7"/>
          <p:cNvGrpSpPr>
            <a:grpSpLocks/>
          </p:cNvGrpSpPr>
          <p:nvPr/>
        </p:nvGrpSpPr>
        <p:grpSpPr bwMode="auto">
          <a:xfrm rot="-1545103">
            <a:off x="2124075" y="2781300"/>
            <a:ext cx="4608513" cy="1873250"/>
            <a:chOff x="1973" y="1933"/>
            <a:chExt cx="2903" cy="1180"/>
          </a:xfrm>
        </p:grpSpPr>
        <p:sp>
          <p:nvSpPr>
            <p:cNvPr id="78872" name="Line 5"/>
            <p:cNvSpPr>
              <a:spLocks noChangeShapeType="1"/>
            </p:cNvSpPr>
            <p:nvPr/>
          </p:nvSpPr>
          <p:spPr bwMode="auto">
            <a:xfrm>
              <a:off x="1973" y="2523"/>
              <a:ext cx="2903" cy="0"/>
            </a:xfrm>
            <a:prstGeom prst="line">
              <a:avLst/>
            </a:prstGeom>
            <a:noFill/>
            <a:ln w="19050">
              <a:solidFill>
                <a:srgbClr val="A6A0D4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78873" name="Line 6"/>
            <p:cNvSpPr>
              <a:spLocks noChangeShapeType="1"/>
            </p:cNvSpPr>
            <p:nvPr/>
          </p:nvSpPr>
          <p:spPr bwMode="auto">
            <a:xfrm flipV="1">
              <a:off x="3424" y="1933"/>
              <a:ext cx="0" cy="1180"/>
            </a:xfrm>
            <a:prstGeom prst="line">
              <a:avLst/>
            </a:prstGeom>
            <a:noFill/>
            <a:ln w="19050">
              <a:solidFill>
                <a:srgbClr val="A6A0D4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78874" name="Oval 4"/>
            <p:cNvSpPr>
              <a:spLocks noChangeArrowheads="1"/>
            </p:cNvSpPr>
            <p:nvPr/>
          </p:nvSpPr>
          <p:spPr bwMode="auto">
            <a:xfrm>
              <a:off x="1973" y="1933"/>
              <a:ext cx="2903" cy="118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</p:grpSp>
      <p:sp>
        <p:nvSpPr>
          <p:cNvPr id="78859" name="Line 9"/>
          <p:cNvSpPr>
            <a:spLocks noChangeShapeType="1"/>
          </p:cNvSpPr>
          <p:nvPr/>
        </p:nvSpPr>
        <p:spPr bwMode="auto">
          <a:xfrm flipV="1">
            <a:off x="4427538" y="1628775"/>
            <a:ext cx="0" cy="2089150"/>
          </a:xfrm>
          <a:prstGeom prst="line">
            <a:avLst/>
          </a:prstGeom>
          <a:noFill/>
          <a:ln w="28575">
            <a:solidFill>
              <a:srgbClr val="339966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8860" name="Text Box 10"/>
          <p:cNvSpPr txBox="1">
            <a:spLocks noChangeArrowheads="1"/>
          </p:cNvSpPr>
          <p:nvPr/>
        </p:nvSpPr>
        <p:spPr bwMode="auto">
          <a:xfrm>
            <a:off x="7740650" y="3813175"/>
            <a:ext cx="296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rgbClr val="339966"/>
                </a:solidFill>
              </a:rPr>
              <a:t>x</a:t>
            </a:r>
          </a:p>
        </p:txBody>
      </p:sp>
      <p:sp>
        <p:nvSpPr>
          <p:cNvPr id="78861" name="Text Box 11"/>
          <p:cNvSpPr txBox="1">
            <a:spLocks noChangeArrowheads="1"/>
          </p:cNvSpPr>
          <p:nvPr/>
        </p:nvSpPr>
        <p:spPr bwMode="auto">
          <a:xfrm>
            <a:off x="3995738" y="1628775"/>
            <a:ext cx="296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rgbClr val="339966"/>
                </a:solidFill>
              </a:rPr>
              <a:t>y</a:t>
            </a:r>
          </a:p>
        </p:txBody>
      </p:sp>
      <p:sp>
        <p:nvSpPr>
          <p:cNvPr id="78862" name="Text Box 12"/>
          <p:cNvSpPr txBox="1">
            <a:spLocks noChangeArrowheads="1"/>
          </p:cNvSpPr>
          <p:nvPr/>
        </p:nvSpPr>
        <p:spPr bwMode="auto">
          <a:xfrm>
            <a:off x="5076825" y="2781300"/>
            <a:ext cx="450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sym typeface="Symbol" charset="2"/>
              </a:rPr>
              <a:t></a:t>
            </a:r>
            <a:r>
              <a:rPr lang="en-US" sz="2000" i="1" baseline="-25000">
                <a:solidFill>
                  <a:schemeClr val="accent2"/>
                </a:solidFill>
                <a:sym typeface="Symbol" charset="2"/>
              </a:rPr>
              <a:t>x</a:t>
            </a:r>
            <a:r>
              <a:rPr lang="en-US" sz="2000" baseline="-25000">
                <a:solidFill>
                  <a:schemeClr val="accent2"/>
                </a:solidFill>
                <a:sym typeface="Symbol" charset="2"/>
              </a:rPr>
              <a:t></a:t>
            </a:r>
          </a:p>
        </p:txBody>
      </p:sp>
      <p:sp>
        <p:nvSpPr>
          <p:cNvPr id="78863" name="Text Box 13"/>
          <p:cNvSpPr txBox="1">
            <a:spLocks noChangeArrowheads="1"/>
          </p:cNvSpPr>
          <p:nvPr/>
        </p:nvSpPr>
        <p:spPr bwMode="auto">
          <a:xfrm>
            <a:off x="4211638" y="4005263"/>
            <a:ext cx="450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sym typeface="Symbol" charset="2"/>
              </a:rPr>
              <a:t></a:t>
            </a:r>
            <a:r>
              <a:rPr lang="en-US" sz="2000" i="1" baseline="-25000">
                <a:solidFill>
                  <a:schemeClr val="accent2"/>
                </a:solidFill>
                <a:sym typeface="Symbol" charset="2"/>
              </a:rPr>
              <a:t>y</a:t>
            </a:r>
            <a:r>
              <a:rPr lang="en-US" sz="2000" baseline="-25000">
                <a:solidFill>
                  <a:schemeClr val="accent2"/>
                </a:solidFill>
                <a:sym typeface="Symbol" charset="2"/>
              </a:rPr>
              <a:t></a:t>
            </a:r>
          </a:p>
        </p:txBody>
      </p:sp>
      <p:sp>
        <p:nvSpPr>
          <p:cNvPr id="78864" name="Text Box 14"/>
          <p:cNvSpPr txBox="1">
            <a:spLocks noChangeArrowheads="1"/>
          </p:cNvSpPr>
          <p:nvPr/>
        </p:nvSpPr>
        <p:spPr bwMode="auto">
          <a:xfrm>
            <a:off x="5580063" y="3213100"/>
            <a:ext cx="336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sym typeface="Symbol" charset="2"/>
              </a:rPr>
              <a:t></a:t>
            </a:r>
          </a:p>
        </p:txBody>
      </p:sp>
      <p:sp>
        <p:nvSpPr>
          <p:cNvPr id="78865" name="Freeform 16"/>
          <p:cNvSpPr>
            <a:spLocks/>
          </p:cNvSpPr>
          <p:nvPr/>
        </p:nvSpPr>
        <p:spPr bwMode="auto">
          <a:xfrm>
            <a:off x="5376863" y="3275013"/>
            <a:ext cx="133350" cy="442912"/>
          </a:xfrm>
          <a:custGeom>
            <a:avLst/>
            <a:gdLst>
              <a:gd name="T0" fmla="*/ 209173763 w 84"/>
              <a:gd name="T1" fmla="*/ 703122006 h 279"/>
              <a:gd name="T2" fmla="*/ 158770638 w 84"/>
              <a:gd name="T3" fmla="*/ 302418409 h 279"/>
              <a:gd name="T4" fmla="*/ 0 w 84"/>
              <a:gd name="T5" fmla="*/ 0 h 279"/>
              <a:gd name="T6" fmla="*/ 0 60000 65536"/>
              <a:gd name="T7" fmla="*/ 0 60000 65536"/>
              <a:gd name="T8" fmla="*/ 0 60000 65536"/>
              <a:gd name="T9" fmla="*/ 0 w 84"/>
              <a:gd name="T10" fmla="*/ 0 h 279"/>
              <a:gd name="T11" fmla="*/ 84 w 84"/>
              <a:gd name="T12" fmla="*/ 279 h 2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" h="279">
                <a:moveTo>
                  <a:pt x="83" y="279"/>
                </a:moveTo>
                <a:cubicBezTo>
                  <a:pt x="80" y="253"/>
                  <a:pt x="84" y="195"/>
                  <a:pt x="63" y="120"/>
                </a:cubicBezTo>
                <a:cubicBezTo>
                  <a:pt x="44" y="62"/>
                  <a:pt x="13" y="25"/>
                  <a:pt x="0" y="0"/>
                </a:cubicBezTo>
              </a:path>
            </a:pathLst>
          </a:custGeom>
          <a:noFill/>
          <a:ln w="9525">
            <a:solidFill>
              <a:srgbClr val="A6A0D4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8866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229225"/>
            <a:ext cx="8280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67" name="Text Box 23"/>
          <p:cNvSpPr txBox="1">
            <a:spLocks noChangeArrowheads="1"/>
          </p:cNvSpPr>
          <p:nvPr/>
        </p:nvSpPr>
        <p:spPr bwMode="auto">
          <a:xfrm>
            <a:off x="5222875" y="3797300"/>
            <a:ext cx="468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sym typeface="Symbol" charset="2"/>
              </a:rPr>
              <a:t></a:t>
            </a:r>
            <a:r>
              <a:rPr lang="en-US" sz="2000" i="1" baseline="-25000">
                <a:solidFill>
                  <a:schemeClr val="accent2"/>
                </a:solidFill>
                <a:sym typeface="Symbol" charset="2"/>
              </a:rPr>
              <a:t>x</a:t>
            </a:r>
            <a:endParaRPr lang="en-US" sz="2000" baseline="-25000">
              <a:solidFill>
                <a:schemeClr val="accent2"/>
              </a:solidFill>
              <a:sym typeface="Symbol" charset="2"/>
            </a:endParaRPr>
          </a:p>
        </p:txBody>
      </p:sp>
      <p:sp>
        <p:nvSpPr>
          <p:cNvPr id="78868" name="AutoShape 24"/>
          <p:cNvSpPr>
            <a:spLocks/>
          </p:cNvSpPr>
          <p:nvPr/>
        </p:nvSpPr>
        <p:spPr bwMode="auto">
          <a:xfrm rot="-5400000">
            <a:off x="5402263" y="2801938"/>
            <a:ext cx="157162" cy="2106612"/>
          </a:xfrm>
          <a:prstGeom prst="leftBrace">
            <a:avLst>
              <a:gd name="adj1" fmla="val 111701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8869" name="AutoShape 25"/>
          <p:cNvSpPr>
            <a:spLocks/>
          </p:cNvSpPr>
          <p:nvPr/>
        </p:nvSpPr>
        <p:spPr bwMode="auto">
          <a:xfrm>
            <a:off x="4211638" y="2420938"/>
            <a:ext cx="142875" cy="1279525"/>
          </a:xfrm>
          <a:prstGeom prst="leftBrace">
            <a:avLst>
              <a:gd name="adj1" fmla="val 74630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8870" name="Text Box 26"/>
          <p:cNvSpPr txBox="1">
            <a:spLocks noChangeArrowheads="1"/>
          </p:cNvSpPr>
          <p:nvPr/>
        </p:nvSpPr>
        <p:spPr bwMode="auto">
          <a:xfrm>
            <a:off x="3816350" y="2781300"/>
            <a:ext cx="468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sym typeface="Symbol" charset="2"/>
              </a:rPr>
              <a:t></a:t>
            </a:r>
            <a:r>
              <a:rPr lang="en-US" sz="2000" i="1" baseline="-25000">
                <a:solidFill>
                  <a:schemeClr val="accent2"/>
                </a:solidFill>
                <a:sym typeface="Symbol" charset="2"/>
              </a:rPr>
              <a:t>y</a:t>
            </a:r>
            <a:endParaRPr lang="en-US" sz="2000" baseline="-25000">
              <a:solidFill>
                <a:schemeClr val="accent2"/>
              </a:solidFill>
              <a:sym typeface="Symbol" charset="2"/>
            </a:endParaRPr>
          </a:p>
        </p:txBody>
      </p:sp>
      <p:pic>
        <p:nvPicPr>
          <p:cNvPr id="78871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133600"/>
            <a:ext cx="2592388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1D projections</a:t>
            </a:r>
          </a:p>
        </p:txBody>
      </p:sp>
      <p:sp>
        <p:nvSpPr>
          <p:cNvPr id="87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88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9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A75427-D022-6341-9C40-D4A923B3187C}" type="slidenum">
              <a:rPr lang="it-IT" smtClean="0"/>
              <a:pPr>
                <a:defRPr/>
              </a:pPr>
              <a:t>57</a:t>
            </a:fld>
            <a:endParaRPr lang="it-IT"/>
          </a:p>
        </p:txBody>
      </p:sp>
      <p:grpSp>
        <p:nvGrpSpPr>
          <p:cNvPr id="80902" name="Group 56"/>
          <p:cNvGrpSpPr>
            <a:grpSpLocks/>
          </p:cNvGrpSpPr>
          <p:nvPr/>
        </p:nvGrpSpPr>
        <p:grpSpPr bwMode="auto">
          <a:xfrm>
            <a:off x="2700338" y="2276475"/>
            <a:ext cx="6350000" cy="3671888"/>
            <a:chOff x="793" y="1344"/>
            <a:chExt cx="4000" cy="2313"/>
          </a:xfrm>
        </p:grpSpPr>
        <p:grpSp>
          <p:nvGrpSpPr>
            <p:cNvPr id="80933" name="Group 55"/>
            <p:cNvGrpSpPr>
              <a:grpSpLocks/>
            </p:cNvGrpSpPr>
            <p:nvPr/>
          </p:nvGrpSpPr>
          <p:grpSpPr bwMode="auto">
            <a:xfrm>
              <a:off x="793" y="1344"/>
              <a:ext cx="4000" cy="2313"/>
              <a:chOff x="793" y="1344"/>
              <a:chExt cx="4000" cy="2313"/>
            </a:xfrm>
          </p:grpSpPr>
          <p:sp>
            <p:nvSpPr>
              <p:cNvPr id="80942" name="Rectangle 43"/>
              <p:cNvSpPr>
                <a:spLocks noChangeArrowheads="1"/>
              </p:cNvSpPr>
              <p:nvPr/>
            </p:nvSpPr>
            <p:spPr bwMode="auto">
              <a:xfrm>
                <a:off x="2452" y="1344"/>
                <a:ext cx="675" cy="2313"/>
              </a:xfrm>
              <a:prstGeom prst="rect">
                <a:avLst/>
              </a:prstGeom>
              <a:solidFill>
                <a:schemeClr val="accent1">
                  <a:alpha val="3019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80943" name="Rectangle 42"/>
              <p:cNvSpPr>
                <a:spLocks noChangeArrowheads="1"/>
              </p:cNvSpPr>
              <p:nvPr/>
            </p:nvSpPr>
            <p:spPr bwMode="auto">
              <a:xfrm>
                <a:off x="2113" y="1344"/>
                <a:ext cx="1361" cy="2313"/>
              </a:xfrm>
              <a:prstGeom prst="rect">
                <a:avLst/>
              </a:prstGeom>
              <a:solidFill>
                <a:schemeClr val="accent1">
                  <a:alpha val="3019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80944" name="Rectangle 38"/>
              <p:cNvSpPr>
                <a:spLocks noChangeArrowheads="1"/>
              </p:cNvSpPr>
              <p:nvPr/>
            </p:nvSpPr>
            <p:spPr bwMode="auto">
              <a:xfrm>
                <a:off x="843" y="2318"/>
                <a:ext cx="3901" cy="454"/>
              </a:xfrm>
              <a:prstGeom prst="rect">
                <a:avLst/>
              </a:prstGeom>
              <a:solidFill>
                <a:schemeClr val="accent1">
                  <a:alpha val="3019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80945" name="Rectangle 34"/>
              <p:cNvSpPr>
                <a:spLocks noChangeArrowheads="1"/>
              </p:cNvSpPr>
              <p:nvPr/>
            </p:nvSpPr>
            <p:spPr bwMode="auto">
              <a:xfrm>
                <a:off x="843" y="2107"/>
                <a:ext cx="3901" cy="862"/>
              </a:xfrm>
              <a:prstGeom prst="rect">
                <a:avLst/>
              </a:prstGeom>
              <a:solidFill>
                <a:schemeClr val="accent1">
                  <a:alpha val="3019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80946" name="Text Box 14"/>
              <p:cNvSpPr txBox="1">
                <a:spLocks noChangeArrowheads="1"/>
              </p:cNvSpPr>
              <p:nvPr/>
            </p:nvSpPr>
            <p:spPr bwMode="auto">
              <a:xfrm>
                <a:off x="3701" y="2545"/>
                <a:ext cx="18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i="1">
                    <a:solidFill>
                      <a:srgbClr val="339966"/>
                    </a:solidFill>
                  </a:rPr>
                  <a:t>x</a:t>
                </a:r>
              </a:p>
            </p:txBody>
          </p:sp>
          <p:sp>
            <p:nvSpPr>
              <p:cNvPr id="80947" name="Text Box 15"/>
              <p:cNvSpPr txBox="1">
                <a:spLocks noChangeArrowheads="1"/>
              </p:cNvSpPr>
              <p:nvPr/>
            </p:nvSpPr>
            <p:spPr bwMode="auto">
              <a:xfrm>
                <a:off x="2567" y="1864"/>
                <a:ext cx="18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i="1">
                    <a:solidFill>
                      <a:srgbClr val="339966"/>
                    </a:solidFill>
                  </a:rPr>
                  <a:t>y</a:t>
                </a:r>
              </a:p>
            </p:txBody>
          </p:sp>
          <p:sp>
            <p:nvSpPr>
              <p:cNvPr id="80948" name="Line 33"/>
              <p:cNvSpPr>
                <a:spLocks noChangeShapeType="1"/>
              </p:cNvSpPr>
              <p:nvPr/>
            </p:nvSpPr>
            <p:spPr bwMode="auto">
              <a:xfrm>
                <a:off x="843" y="2115"/>
                <a:ext cx="3901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49" name="Line 35"/>
              <p:cNvSpPr>
                <a:spLocks noChangeShapeType="1"/>
              </p:cNvSpPr>
              <p:nvPr/>
            </p:nvSpPr>
            <p:spPr bwMode="auto">
              <a:xfrm>
                <a:off x="843" y="2977"/>
                <a:ext cx="3901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50" name="Line 36"/>
              <p:cNvSpPr>
                <a:spLocks noChangeShapeType="1"/>
              </p:cNvSpPr>
              <p:nvPr/>
            </p:nvSpPr>
            <p:spPr bwMode="auto">
              <a:xfrm>
                <a:off x="843" y="2772"/>
                <a:ext cx="3901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51" name="Line 37"/>
              <p:cNvSpPr>
                <a:spLocks noChangeShapeType="1"/>
              </p:cNvSpPr>
              <p:nvPr/>
            </p:nvSpPr>
            <p:spPr bwMode="auto">
              <a:xfrm>
                <a:off x="843" y="2318"/>
                <a:ext cx="3901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52" name="Line 40"/>
              <p:cNvSpPr>
                <a:spLocks noChangeShapeType="1"/>
              </p:cNvSpPr>
              <p:nvPr/>
            </p:nvSpPr>
            <p:spPr bwMode="auto">
              <a:xfrm>
                <a:off x="2113" y="1344"/>
                <a:ext cx="0" cy="2313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53" name="Line 41"/>
              <p:cNvSpPr>
                <a:spLocks noChangeShapeType="1"/>
              </p:cNvSpPr>
              <p:nvPr/>
            </p:nvSpPr>
            <p:spPr bwMode="auto">
              <a:xfrm>
                <a:off x="3474" y="1344"/>
                <a:ext cx="0" cy="2313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54" name="Line 44"/>
              <p:cNvSpPr>
                <a:spLocks noChangeShapeType="1"/>
              </p:cNvSpPr>
              <p:nvPr/>
            </p:nvSpPr>
            <p:spPr bwMode="auto">
              <a:xfrm>
                <a:off x="2460" y="1344"/>
                <a:ext cx="0" cy="2313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55" name="Line 45"/>
              <p:cNvSpPr>
                <a:spLocks noChangeShapeType="1"/>
              </p:cNvSpPr>
              <p:nvPr/>
            </p:nvSpPr>
            <p:spPr bwMode="auto">
              <a:xfrm>
                <a:off x="3131" y="1344"/>
                <a:ext cx="0" cy="2313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56" name="Rectangle 31"/>
              <p:cNvSpPr>
                <a:spLocks noChangeArrowheads="1"/>
              </p:cNvSpPr>
              <p:nvPr/>
            </p:nvSpPr>
            <p:spPr bwMode="auto">
              <a:xfrm rot="-1573672">
                <a:off x="934" y="2227"/>
                <a:ext cx="3719" cy="635"/>
              </a:xfrm>
              <a:prstGeom prst="rect">
                <a:avLst/>
              </a:prstGeom>
              <a:solidFill>
                <a:schemeClr val="accent1">
                  <a:alpha val="3019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80957" name="Rectangle 30"/>
              <p:cNvSpPr>
                <a:spLocks noChangeArrowheads="1"/>
              </p:cNvSpPr>
              <p:nvPr/>
            </p:nvSpPr>
            <p:spPr bwMode="auto">
              <a:xfrm rot="-1573672">
                <a:off x="934" y="2363"/>
                <a:ext cx="3719" cy="363"/>
              </a:xfrm>
              <a:prstGeom prst="rect">
                <a:avLst/>
              </a:prstGeom>
              <a:solidFill>
                <a:schemeClr val="accent1">
                  <a:alpha val="3019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80958" name="Line 26"/>
              <p:cNvSpPr>
                <a:spLocks noChangeShapeType="1"/>
              </p:cNvSpPr>
              <p:nvPr/>
            </p:nvSpPr>
            <p:spPr bwMode="auto">
              <a:xfrm rot="-1573672">
                <a:off x="793" y="2259"/>
                <a:ext cx="3719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59" name="Line 27"/>
              <p:cNvSpPr>
                <a:spLocks noChangeShapeType="1"/>
              </p:cNvSpPr>
              <p:nvPr/>
            </p:nvSpPr>
            <p:spPr bwMode="auto">
              <a:xfrm rot="-1573672">
                <a:off x="853" y="2381"/>
                <a:ext cx="3719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60" name="Line 28"/>
              <p:cNvSpPr>
                <a:spLocks noChangeShapeType="1"/>
              </p:cNvSpPr>
              <p:nvPr/>
            </p:nvSpPr>
            <p:spPr bwMode="auto">
              <a:xfrm rot="-1573672">
                <a:off x="1013" y="2707"/>
                <a:ext cx="3719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61" name="Line 29"/>
              <p:cNvSpPr>
                <a:spLocks noChangeShapeType="1"/>
              </p:cNvSpPr>
              <p:nvPr/>
            </p:nvSpPr>
            <p:spPr bwMode="auto">
              <a:xfrm rot="-1573672">
                <a:off x="1074" y="2829"/>
                <a:ext cx="3719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62" name="Line 13"/>
              <p:cNvSpPr>
                <a:spLocks noChangeShapeType="1"/>
              </p:cNvSpPr>
              <p:nvPr/>
            </p:nvSpPr>
            <p:spPr bwMode="auto">
              <a:xfrm flipV="1">
                <a:off x="2793" y="1864"/>
                <a:ext cx="1" cy="681"/>
              </a:xfrm>
              <a:prstGeom prst="line">
                <a:avLst/>
              </a:prstGeom>
              <a:noFill/>
              <a:ln w="28575">
                <a:solidFill>
                  <a:srgbClr val="339966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63" name="Line 7"/>
              <p:cNvSpPr>
                <a:spLocks noChangeShapeType="1"/>
              </p:cNvSpPr>
              <p:nvPr/>
            </p:nvSpPr>
            <p:spPr bwMode="auto">
              <a:xfrm>
                <a:off x="2793" y="2545"/>
                <a:ext cx="1134" cy="1"/>
              </a:xfrm>
              <a:prstGeom prst="line">
                <a:avLst/>
              </a:prstGeom>
              <a:noFill/>
              <a:ln w="28575">
                <a:solidFill>
                  <a:srgbClr val="339966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64" name="Oval 25"/>
              <p:cNvSpPr>
                <a:spLocks noChangeArrowheads="1"/>
              </p:cNvSpPr>
              <p:nvPr/>
            </p:nvSpPr>
            <p:spPr bwMode="auto">
              <a:xfrm rot="-1573672">
                <a:off x="2068" y="2227"/>
                <a:ext cx="1451" cy="635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80965" name="Oval 24"/>
              <p:cNvSpPr>
                <a:spLocks noChangeArrowheads="1"/>
              </p:cNvSpPr>
              <p:nvPr/>
            </p:nvSpPr>
            <p:spPr bwMode="auto">
              <a:xfrm rot="-1573672">
                <a:off x="2431" y="2363"/>
                <a:ext cx="725" cy="363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</p:grpSp>
        <p:sp>
          <p:nvSpPr>
            <p:cNvPr id="80934" name="Text Box 47"/>
            <p:cNvSpPr txBox="1">
              <a:spLocks noChangeArrowheads="1"/>
            </p:cNvSpPr>
            <p:nvPr/>
          </p:nvSpPr>
          <p:spPr bwMode="auto">
            <a:xfrm>
              <a:off x="2653" y="3218"/>
              <a:ext cx="2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1</a:t>
              </a:r>
              <a:r>
                <a:rPr lang="en-US">
                  <a:solidFill>
                    <a:schemeClr val="accent2"/>
                  </a:solidFill>
                  <a:sym typeface="Symbol" charset="2"/>
                </a:rPr>
                <a:t></a:t>
              </a:r>
            </a:p>
          </p:txBody>
        </p:sp>
        <p:sp>
          <p:nvSpPr>
            <p:cNvPr id="80935" name="AutoShape 48"/>
            <p:cNvSpPr>
              <a:spLocks/>
            </p:cNvSpPr>
            <p:nvPr/>
          </p:nvSpPr>
          <p:spPr bwMode="auto">
            <a:xfrm rot="-5400000">
              <a:off x="2752" y="2893"/>
              <a:ext cx="76" cy="635"/>
            </a:xfrm>
            <a:prstGeom prst="leftBrace">
              <a:avLst>
                <a:gd name="adj1" fmla="val 69627"/>
                <a:gd name="adj2" fmla="val 50000"/>
              </a:avLst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80936" name="AutoShape 49"/>
            <p:cNvSpPr>
              <a:spLocks/>
            </p:cNvSpPr>
            <p:nvPr/>
          </p:nvSpPr>
          <p:spPr bwMode="auto">
            <a:xfrm rot="-5400000">
              <a:off x="2745" y="2749"/>
              <a:ext cx="90" cy="1361"/>
            </a:xfrm>
            <a:prstGeom prst="leftBrace">
              <a:avLst>
                <a:gd name="adj1" fmla="val 126019"/>
                <a:gd name="adj2" fmla="val 50000"/>
              </a:avLst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80937" name="Text Box 50"/>
            <p:cNvSpPr txBox="1">
              <a:spLocks noChangeArrowheads="1"/>
            </p:cNvSpPr>
            <p:nvPr/>
          </p:nvSpPr>
          <p:spPr bwMode="auto">
            <a:xfrm>
              <a:off x="2653" y="3430"/>
              <a:ext cx="2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2</a:t>
              </a:r>
              <a:r>
                <a:rPr lang="en-US">
                  <a:solidFill>
                    <a:schemeClr val="accent2"/>
                  </a:solidFill>
                  <a:sym typeface="Symbol" charset="2"/>
                </a:rPr>
                <a:t></a:t>
              </a:r>
            </a:p>
          </p:txBody>
        </p:sp>
        <p:sp>
          <p:nvSpPr>
            <p:cNvPr id="80938" name="AutoShape 51"/>
            <p:cNvSpPr>
              <a:spLocks/>
            </p:cNvSpPr>
            <p:nvPr/>
          </p:nvSpPr>
          <p:spPr bwMode="auto">
            <a:xfrm>
              <a:off x="1927" y="2326"/>
              <a:ext cx="46" cy="424"/>
            </a:xfrm>
            <a:prstGeom prst="leftBrace">
              <a:avLst>
                <a:gd name="adj1" fmla="val 76812"/>
                <a:gd name="adj2" fmla="val 50000"/>
              </a:avLst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80939" name="Text Box 52"/>
            <p:cNvSpPr txBox="1">
              <a:spLocks noChangeArrowheads="1"/>
            </p:cNvSpPr>
            <p:nvPr/>
          </p:nvSpPr>
          <p:spPr bwMode="auto">
            <a:xfrm>
              <a:off x="1701" y="2432"/>
              <a:ext cx="2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1</a:t>
              </a:r>
              <a:r>
                <a:rPr lang="en-US">
                  <a:solidFill>
                    <a:schemeClr val="accent2"/>
                  </a:solidFill>
                  <a:sym typeface="Symbol" charset="2"/>
                </a:rPr>
                <a:t></a:t>
              </a:r>
            </a:p>
          </p:txBody>
        </p:sp>
        <p:sp>
          <p:nvSpPr>
            <p:cNvPr id="80940" name="AutoShape 53"/>
            <p:cNvSpPr>
              <a:spLocks/>
            </p:cNvSpPr>
            <p:nvPr/>
          </p:nvSpPr>
          <p:spPr bwMode="auto">
            <a:xfrm>
              <a:off x="1701" y="2115"/>
              <a:ext cx="90" cy="861"/>
            </a:xfrm>
            <a:prstGeom prst="leftBrace">
              <a:avLst>
                <a:gd name="adj1" fmla="val 79722"/>
                <a:gd name="adj2" fmla="val 50000"/>
              </a:avLst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80941" name="Text Box 54"/>
            <p:cNvSpPr txBox="1">
              <a:spLocks noChangeArrowheads="1"/>
            </p:cNvSpPr>
            <p:nvPr/>
          </p:nvSpPr>
          <p:spPr bwMode="auto">
            <a:xfrm>
              <a:off x="1429" y="2432"/>
              <a:ext cx="2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2</a:t>
              </a:r>
              <a:r>
                <a:rPr lang="en-US">
                  <a:solidFill>
                    <a:schemeClr val="accent2"/>
                  </a:solidFill>
                  <a:sym typeface="Symbol" charset="2"/>
                </a:rPr>
                <a:t></a:t>
              </a:r>
            </a:p>
          </p:txBody>
        </p:sp>
      </p:grpSp>
      <p:sp>
        <p:nvSpPr>
          <p:cNvPr id="80903" name="Rectangle 58"/>
          <p:cNvSpPr>
            <a:spLocks noChangeArrowheads="1"/>
          </p:cNvSpPr>
          <p:nvPr/>
        </p:nvSpPr>
        <p:spPr bwMode="auto">
          <a:xfrm>
            <a:off x="828675" y="1628775"/>
            <a:ext cx="7488238" cy="936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0904" name="Rectangle 57"/>
          <p:cNvSpPr>
            <a:spLocks noChangeArrowheads="1"/>
          </p:cNvSpPr>
          <p:nvPr/>
        </p:nvSpPr>
        <p:spPr bwMode="auto">
          <a:xfrm>
            <a:off x="8172450" y="1701800"/>
            <a:ext cx="935038" cy="4248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0905" name="Rectangle 59"/>
          <p:cNvSpPr>
            <a:spLocks noChangeArrowheads="1"/>
          </p:cNvSpPr>
          <p:nvPr/>
        </p:nvSpPr>
        <p:spPr bwMode="auto">
          <a:xfrm>
            <a:off x="2339975" y="2852738"/>
            <a:ext cx="1295400" cy="32400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0906" name="Rectangle 60"/>
          <p:cNvSpPr>
            <a:spLocks noChangeArrowheads="1"/>
          </p:cNvSpPr>
          <p:nvPr/>
        </p:nvSpPr>
        <p:spPr bwMode="auto">
          <a:xfrm>
            <a:off x="3563938" y="2492375"/>
            <a:ext cx="4679950" cy="3529013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8090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1557338"/>
            <a:ext cx="467995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8" name="Picture 6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2492375"/>
            <a:ext cx="3390900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9" name="Picture 6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50" y="3097213"/>
            <a:ext cx="3384550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3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6875" y="1125538"/>
            <a:ext cx="7367959" cy="1421143"/>
          </a:xfrm>
        </p:spPr>
        <p:txBody>
          <a:bodyPr/>
          <a:lstStyle/>
          <a:p>
            <a:r>
              <a:rPr lang="en-US" sz="2000" dirty="0"/>
              <a:t>PDF projections are (1D) Gaussians:</a:t>
            </a:r>
          </a:p>
          <a:p>
            <a:r>
              <a:rPr lang="en-US" sz="2000" dirty="0"/>
              <a:t>Areas of 1</a:t>
            </a:r>
            <a:r>
              <a:rPr lang="en-US" sz="2000" dirty="0">
                <a:sym typeface="Symbol" charset="2"/>
              </a:rPr>
              <a:t> and 2 </a:t>
            </a:r>
            <a:br>
              <a:rPr lang="en-US" sz="2000" dirty="0">
                <a:sym typeface="Symbol" charset="2"/>
              </a:rPr>
            </a:br>
            <a:r>
              <a:rPr lang="en-US" sz="2000" dirty="0">
                <a:sym typeface="Symbol" charset="2"/>
              </a:rPr>
              <a:t>contours differ</a:t>
            </a:r>
            <a:br>
              <a:rPr lang="en-US" sz="2000" dirty="0">
                <a:sym typeface="Symbol" charset="2"/>
              </a:rPr>
            </a:br>
            <a:r>
              <a:rPr lang="en-US" sz="2000" dirty="0">
                <a:sym typeface="Symbol" charset="2"/>
              </a:rPr>
              <a:t>in 1D and 2D!</a:t>
            </a:r>
          </a:p>
          <a:p>
            <a:endParaRPr lang="en-US" sz="2000" dirty="0"/>
          </a:p>
        </p:txBody>
      </p:sp>
      <p:graphicFrame>
        <p:nvGraphicFramePr>
          <p:cNvPr id="1012971" name="Group 23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067038"/>
              </p:ext>
            </p:extLst>
          </p:nvPr>
        </p:nvGraphicFramePr>
        <p:xfrm>
          <a:off x="381541" y="3896467"/>
          <a:ext cx="2894014" cy="2186766"/>
        </p:xfrm>
        <a:graphic>
          <a:graphicData uri="http://schemas.openxmlformats.org/drawingml/2006/table">
            <a:tbl>
              <a:tblPr/>
              <a:tblGrid>
                <a:gridCol w="972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35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67278" marR="267278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  <a:r>
                        <a:rPr kumimoji="0" lang="en-US" sz="105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1D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  <a:r>
                        <a:rPr kumimoji="0" lang="en-US" sz="105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2D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5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charset="2"/>
                        </a:rPr>
                        <a:t></a:t>
                      </a:r>
                    </a:p>
                  </a:txBody>
                  <a:tcPr marL="267278" marR="26727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0.6827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0.3934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charset="2"/>
                        </a:rPr>
                        <a:t></a:t>
                      </a:r>
                    </a:p>
                  </a:txBody>
                  <a:tcPr marL="267278" marR="26727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0.9545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0.8647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charset="2"/>
                        </a:rPr>
                        <a:t></a:t>
                      </a:r>
                      <a:endParaRPr kumimoji="0" lang="en-US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67278" marR="26727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0.9973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0.9889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1.515</a:t>
                      </a: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charset="2"/>
                        </a:rPr>
                        <a:t></a:t>
                      </a:r>
                    </a:p>
                  </a:txBody>
                  <a:tcPr marL="267278" marR="26727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5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67278" marR="26727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0.6827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2.486</a:t>
                      </a: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charset="2"/>
                        </a:rPr>
                        <a:t></a:t>
                      </a:r>
                    </a:p>
                  </a:txBody>
                  <a:tcPr marL="267278" marR="26727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5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67278" marR="26727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0.9545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5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3.439</a:t>
                      </a:r>
                      <a:r>
                        <a:rPr kumimoji="0" 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charset="2"/>
                        </a:rPr>
                        <a:t></a:t>
                      </a:r>
                    </a:p>
                  </a:txBody>
                  <a:tcPr marL="267278" marR="26727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5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67278" marR="26727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0.9973</a:t>
                      </a:r>
                    </a:p>
                  </a:txBody>
                  <a:tcPr marL="267278" marR="26727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Correlation and independence</a:t>
            </a:r>
          </a:p>
        </p:txBody>
      </p:sp>
      <p:sp>
        <p:nvSpPr>
          <p:cNvPr id="829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Independent variables are uncorrelated</a:t>
            </a:r>
          </a:p>
          <a:p>
            <a:r>
              <a:rPr lang="en-US"/>
              <a:t>But not necessarily vice-versa</a:t>
            </a:r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ED4871-EBF9-F049-ACAC-555B37676613}" type="slidenum">
              <a:rPr lang="it-IT" smtClean="0"/>
              <a:pPr>
                <a:defRPr/>
              </a:pPr>
              <a:t>58</a:t>
            </a:fld>
            <a:endParaRPr lang="it-IT"/>
          </a:p>
        </p:txBody>
      </p:sp>
      <p:pic>
        <p:nvPicPr>
          <p:cNvPr id="82951" name="Picture 7" descr="c1"/>
          <p:cNvPicPr>
            <a:picLocks noChangeAspect="1" noChangeArrowheads="1"/>
          </p:cNvPicPr>
          <p:nvPr/>
        </p:nvPicPr>
        <p:blipFill>
          <a:blip r:embed="rId2"/>
          <a:srcRect l="1875" t="8627" r="7542" b="3421"/>
          <a:stretch>
            <a:fillRect/>
          </a:stretch>
        </p:blipFill>
        <p:spPr bwMode="auto">
          <a:xfrm>
            <a:off x="5292725" y="2441576"/>
            <a:ext cx="352742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2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412" y="2393157"/>
            <a:ext cx="504031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3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3471863"/>
            <a:ext cx="164782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4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3860800"/>
            <a:ext cx="24479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5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650" y="4624388"/>
            <a:ext cx="10541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56" name="Text Box 13"/>
          <p:cNvSpPr txBox="1">
            <a:spLocks noChangeArrowheads="1"/>
          </p:cNvSpPr>
          <p:nvPr/>
        </p:nvSpPr>
        <p:spPr bwMode="auto">
          <a:xfrm>
            <a:off x="1619250" y="5367338"/>
            <a:ext cx="370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accent1"/>
                </a:solidFill>
                <a:latin typeface="Arial" charset="0"/>
              </a:rPr>
              <a:t>Uncorrelated, but not independent!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PDF convolution</a:t>
            </a:r>
          </a:p>
        </p:txBody>
      </p:sp>
      <p:sp>
        <p:nvSpPr>
          <p:cNvPr id="839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Concrete example: add experimental resolution to a known PDF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The intrinsic PDF of the variable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</a:rPr>
              <a:t>0</a:t>
            </a:r>
            <a:r>
              <a:rPr lang="en-US" sz="2400" dirty="0"/>
              <a:t> is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</a:rPr>
              <a:t>0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Given a true value 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400" baseline="-25000" dirty="0">
                <a:solidFill>
                  <a:schemeClr val="accent2"/>
                </a:solidFill>
                <a:latin typeface="Times New Roman" charset="0"/>
              </a:rPr>
              <a:t>0</a:t>
            </a:r>
            <a:r>
              <a:rPr lang="en-US" sz="2400" dirty="0"/>
              <a:t>, the probability to measure </a:t>
            </a:r>
            <a:r>
              <a:rPr lang="en-US" sz="2400" i="1" dirty="0" err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400" dirty="0"/>
              <a:t> is:</a:t>
            </a:r>
          </a:p>
          <a:p>
            <a:pPr lvl="1">
              <a:lnSpc>
                <a:spcPct val="80000"/>
              </a:lnSpc>
            </a:pPr>
            <a:r>
              <a:rPr lang="en-US" sz="2000" i="1" dirty="0" err="1">
                <a:solidFill>
                  <a:schemeClr val="accent2"/>
                </a:solidFill>
                <a:latin typeface="Times New Roman" charset="0"/>
              </a:rPr>
              <a:t>r</a:t>
            </a:r>
            <a:r>
              <a:rPr lang="en-US" sz="2000" dirty="0" err="1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000" i="1" dirty="0" err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,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000" i="1" baseline="-25000" dirty="0">
                <a:solidFill>
                  <a:schemeClr val="accent2"/>
                </a:solidFill>
                <a:latin typeface="Times New Roman" charset="0"/>
              </a:rPr>
              <a:t>0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May depend on other parameters (e.g.: </a:t>
            </a:r>
            <a:r>
              <a:rPr lang="en-US" sz="2000" dirty="0" err="1">
                <a:solidFill>
                  <a:schemeClr val="accent2"/>
                </a:solidFill>
                <a:sym typeface="Symbol" charset="2"/>
              </a:rPr>
              <a:t></a:t>
            </a:r>
            <a:r>
              <a:rPr lang="en-US" sz="2000" dirty="0">
                <a:sym typeface="Symbol" charset="2"/>
              </a:rPr>
              <a:t> = experimental resolution, if </a:t>
            </a:r>
            <a:r>
              <a:rPr lang="en-US" sz="2000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r</a:t>
            </a:r>
            <a:r>
              <a:rPr lang="en-US" sz="2000" dirty="0">
                <a:sym typeface="Symbol" charset="2"/>
              </a:rPr>
              <a:t> is a Gaussian)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The probability to measure </a:t>
            </a:r>
            <a:r>
              <a:rPr lang="en-US" sz="2400" i="1" dirty="0" err="1">
                <a:solidFill>
                  <a:schemeClr val="accent2"/>
                </a:solidFill>
                <a:latin typeface="Times New Roman" charset="0"/>
              </a:rPr>
              <a:t>x</a:t>
            </a:r>
            <a:r>
              <a:rPr lang="en-US" sz="2400" dirty="0"/>
              <a:t> considering both the intrinsic fluctuation and experimental resolution is the convolution of </a:t>
            </a:r>
            <a:r>
              <a:rPr lang="en-US" sz="2400" i="1" dirty="0" err="1">
                <a:solidFill>
                  <a:schemeClr val="accent2"/>
                </a:solidFill>
                <a:latin typeface="Times New Roman" charset="0"/>
              </a:rPr>
              <a:t>f</a:t>
            </a:r>
            <a:r>
              <a:rPr lang="en-US" sz="2400" dirty="0"/>
              <a:t> with </a:t>
            </a:r>
            <a:r>
              <a:rPr lang="en-US" sz="2400" i="1" dirty="0" err="1">
                <a:solidFill>
                  <a:schemeClr val="accent2"/>
                </a:solidFill>
                <a:latin typeface="Times New Roman" charset="0"/>
              </a:rPr>
              <a:t>r</a:t>
            </a:r>
            <a:r>
              <a:rPr lang="en-US" sz="2400" dirty="0"/>
              <a:t>: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1800" dirty="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 lvl="1">
              <a:lnSpc>
                <a:spcPct val="80000"/>
              </a:lnSpc>
            </a:pPr>
            <a:endParaRPr lang="en-US" sz="1800" dirty="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 lvl="1">
              <a:lnSpc>
                <a:spcPct val="80000"/>
              </a:lnSpc>
            </a:pPr>
            <a:endParaRPr lang="en-US" sz="1800" dirty="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sym typeface="Symbol" charset="2"/>
              </a:rPr>
              <a:t>Often referred to as:  	</a:t>
            </a:r>
            <a:r>
              <a:rPr lang="en-US" sz="2400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g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= </a:t>
            </a:r>
            <a:r>
              <a:rPr lang="en-US" sz="2400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f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2400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</a:t>
            </a:r>
            <a:r>
              <a:rPr lang="en-US" sz="24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</a:t>
            </a:r>
            <a:r>
              <a:rPr lang="en-US" sz="24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2400" i="1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g</a:t>
            </a:r>
            <a:endParaRPr lang="en-US" sz="2400" i="1" dirty="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 lvl="1">
              <a:lnSpc>
                <a:spcPct val="80000"/>
              </a:lnSpc>
            </a:pPr>
            <a:endParaRPr lang="en-US" sz="2000" i="1" dirty="0">
              <a:solidFill>
                <a:schemeClr val="accent2"/>
              </a:solidFill>
              <a:latin typeface="Times New Roman" charset="0"/>
              <a:sym typeface="Symbol" charset="2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0CC22-7BF6-EF4E-8A82-9555DAE16F1A}" type="slidenum">
              <a:rPr lang="it-IT" smtClean="0"/>
              <a:pPr>
                <a:defRPr/>
              </a:pPr>
              <a:t>59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4419600"/>
            <a:ext cx="4298463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Convolution and Fourier Transform</a:t>
            </a:r>
          </a:p>
        </p:txBody>
      </p:sp>
      <p:sp>
        <p:nvSpPr>
          <p:cNvPr id="849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Reminder of Fourier transform definition: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It can be demonstrated that: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In particular, the FT of a Gaussian is still a Gaussian: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chemeClr val="accent2"/>
                </a:solidFill>
              </a:rPr>
              <a:t>Note: </a:t>
            </a:r>
            <a:r>
              <a:rPr lang="en-US" sz="1800">
                <a:solidFill>
                  <a:schemeClr val="accent2"/>
                </a:solidFill>
                <a:sym typeface="Symbol" charset="2"/>
              </a:rPr>
              <a:t> goes to the numerator!</a:t>
            </a:r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chemeClr val="accent2"/>
                </a:solidFill>
              </a:rPr>
              <a:t>Numerically, FFT can be convenient for computation of convolution PDF’s (</a:t>
            </a:r>
            <a:r>
              <a:rPr lang="en-US" sz="1800">
                <a:solidFill>
                  <a:schemeClr val="accent2"/>
                </a:solidFill>
                <a:sym typeface="Wingdings" charset="2"/>
              </a:rPr>
              <a:t>RooFit)</a:t>
            </a:r>
            <a:endParaRPr lang="en-US" sz="1800"/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EA9857-3DBA-264A-9CCB-C1A5018BFCD5}" type="slidenum">
              <a:rPr lang="it-IT" smtClean="0"/>
              <a:pPr>
                <a:defRPr/>
              </a:pPr>
              <a:t>60</a:t>
            </a:fld>
            <a:endParaRPr lang="it-IT"/>
          </a:p>
        </p:txBody>
      </p:sp>
      <p:pic>
        <p:nvPicPr>
          <p:cNvPr id="8499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6138" y="3051175"/>
            <a:ext cx="19510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263" y="3051175"/>
            <a:ext cx="19510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1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1557338"/>
            <a:ext cx="3254375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2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87675" y="4221163"/>
            <a:ext cx="331152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3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6825" y="1560513"/>
            <a:ext cx="3455988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04" name="AutoShape 11"/>
          <p:cNvSpPr>
            <a:spLocks noChangeArrowheads="1"/>
          </p:cNvSpPr>
          <p:nvPr/>
        </p:nvSpPr>
        <p:spPr bwMode="auto">
          <a:xfrm>
            <a:off x="4284663" y="1628775"/>
            <a:ext cx="574675" cy="576263"/>
          </a:xfrm>
          <a:prstGeom prst="leftRightArrow">
            <a:avLst>
              <a:gd name="adj1" fmla="val 50000"/>
              <a:gd name="adj2" fmla="val 20000"/>
            </a:avLst>
          </a:prstGeom>
          <a:solidFill>
            <a:srgbClr val="CCFF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  <a:cs typeface="+mj-cs"/>
              </a:rPr>
              <a:t>A small digression…</a:t>
            </a:r>
          </a:p>
        </p:txBody>
      </p:sp>
      <p:sp>
        <p:nvSpPr>
          <p:cNvPr id="8704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Application to economics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Familiar example: multiple scattering</a:t>
            </a:r>
          </a:p>
        </p:txBody>
      </p:sp>
      <p:sp>
        <p:nvSpPr>
          <p:cNvPr id="88072" name="Rectangle 5"/>
          <p:cNvSpPr>
            <a:spLocks noGrp="1" noChangeArrowheads="1"/>
          </p:cNvSpPr>
          <p:nvPr>
            <p:ph idx="1"/>
          </p:nvPr>
        </p:nvSpPr>
        <p:spPr>
          <a:xfrm>
            <a:off x="323528" y="1125537"/>
            <a:ext cx="4319909" cy="51577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Assume the </a:t>
            </a:r>
            <a:r>
              <a:rPr lang="en-US" sz="2000" dirty="0">
                <a:solidFill>
                  <a:schemeClr val="accent2"/>
                </a:solidFill>
              </a:rPr>
              <a:t>limit of small scattering angles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Can add single random scattering angles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 = </a:t>
            </a:r>
            <a:r>
              <a:rPr lang="en-US" sz="2000" i="1" baseline="-25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i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 </a:t>
            </a:r>
            <a:r>
              <a:rPr lang="en-US" sz="2000" i="1" baseline="-25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i</a:t>
            </a:r>
            <a:endParaRPr lang="en-US" sz="2000" i="1" baseline="-25000" dirty="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Symbol" charset="2"/>
              </a:rPr>
              <a:t>For many steps, the distribution of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2000" dirty="0">
                <a:sym typeface="Symbol" charset="2"/>
              </a:rPr>
              <a:t> can be approximated with a Gaussian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 = 0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 </a:t>
            </a:r>
            <a:r>
              <a:rPr lang="en-US" sz="2000" baseline="-25000" dirty="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20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=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 </a:t>
            </a:r>
            <a:r>
              <a:rPr lang="en-US" sz="2000" i="1" baseline="-25000" dirty="0" err="1">
                <a:solidFill>
                  <a:schemeClr val="accent2"/>
                </a:solidFill>
                <a:latin typeface="Times New Roman" charset="0"/>
                <a:sym typeface="Symbol" charset="2"/>
              </a:rPr>
              <a:t>i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</a:t>
            </a:r>
            <a:r>
              <a:rPr lang="en-US" sz="20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= N </a:t>
            </a:r>
            <a:r>
              <a:rPr lang="en-US" sz="20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= </a:t>
            </a:r>
            <a:r>
              <a:rPr lang="en-US" sz="20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2 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x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/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endParaRPr lang="en-US" sz="2000" baseline="30000" dirty="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Symbol" charset="2"/>
              </a:rPr>
              <a:t>Hence: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</a:t>
            </a:r>
            <a:r>
              <a:rPr lang="en-US" sz="2000" baseline="-25000" dirty="0">
                <a:solidFill>
                  <a:schemeClr val="accent2"/>
                </a:solidFill>
                <a:sym typeface="Symbol" charset="2"/>
              </a:rPr>
              <a:t></a:t>
            </a:r>
            <a:r>
              <a:rPr lang="en-US" sz="20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 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x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    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ym typeface="Symbol" charset="2"/>
              </a:rPr>
              <a:t>This is similar to a </a:t>
            </a: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Brownian motion</a:t>
            </a:r>
            <a:r>
              <a:rPr lang="en-US" sz="2000" dirty="0">
                <a:sym typeface="Symbol" charset="2"/>
              </a:rPr>
              <a:t>, where in general (as a function of time):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  <a:sym typeface="Symbol" charset="2"/>
              </a:rPr>
              <a:t>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(t)</a:t>
            </a:r>
            <a:r>
              <a:rPr lang="en-US" sz="2000" baseline="30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 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t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=  </a:t>
            </a:r>
            <a:r>
              <a:rPr lang="en-US" sz="2000" i="1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t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endParaRPr lang="en-US" sz="2000" dirty="0">
              <a:latin typeface="Times New Roman" charset="0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Times New Roman" charset="0"/>
              <a:sym typeface="Symbol" charset="2"/>
            </a:endParaRPr>
          </a:p>
        </p:txBody>
      </p:sp>
      <p:sp>
        <p:nvSpPr>
          <p:cNvPr id="29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30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31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A779E1-660C-6247-829F-54A927F9AC08}" type="slidenum">
              <a:rPr lang="it-IT" smtClean="0"/>
              <a:pPr>
                <a:defRPr/>
              </a:pPr>
              <a:t>62</a:t>
            </a:fld>
            <a:endParaRPr lang="it-IT"/>
          </a:p>
        </p:txBody>
      </p:sp>
      <p:sp>
        <p:nvSpPr>
          <p:cNvPr id="88069" name="Line 2"/>
          <p:cNvSpPr>
            <a:spLocks noChangeShapeType="1"/>
          </p:cNvSpPr>
          <p:nvPr/>
        </p:nvSpPr>
        <p:spPr bwMode="auto">
          <a:xfrm>
            <a:off x="7742238" y="2701925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70" name="Rectangle 3"/>
          <p:cNvSpPr>
            <a:spLocks noChangeArrowheads="1"/>
          </p:cNvSpPr>
          <p:nvPr/>
        </p:nvSpPr>
        <p:spPr bwMode="auto">
          <a:xfrm>
            <a:off x="5437188" y="1412875"/>
            <a:ext cx="2016125" cy="2160588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8073" name="Rectangle 6"/>
          <p:cNvSpPr>
            <a:spLocks noChangeArrowheads="1"/>
          </p:cNvSpPr>
          <p:nvPr/>
        </p:nvSpPr>
        <p:spPr bwMode="auto">
          <a:xfrm>
            <a:off x="5726113" y="1412875"/>
            <a:ext cx="1439862" cy="2160588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8074" name="Rectangle 7"/>
          <p:cNvSpPr>
            <a:spLocks noChangeArrowheads="1"/>
          </p:cNvSpPr>
          <p:nvPr/>
        </p:nvSpPr>
        <p:spPr bwMode="auto">
          <a:xfrm>
            <a:off x="6013450" y="1412875"/>
            <a:ext cx="863600" cy="2160588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8075" name="Rectangle 8"/>
          <p:cNvSpPr>
            <a:spLocks noChangeArrowheads="1"/>
          </p:cNvSpPr>
          <p:nvPr/>
        </p:nvSpPr>
        <p:spPr bwMode="auto">
          <a:xfrm>
            <a:off x="6302375" y="1412875"/>
            <a:ext cx="287338" cy="2160588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8076" name="Rectangle 9"/>
          <p:cNvSpPr>
            <a:spLocks noChangeArrowheads="1"/>
          </p:cNvSpPr>
          <p:nvPr/>
        </p:nvSpPr>
        <p:spPr bwMode="auto">
          <a:xfrm>
            <a:off x="5149850" y="1412875"/>
            <a:ext cx="2592388" cy="2160588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8077" name="Line 10"/>
          <p:cNvSpPr>
            <a:spLocks noChangeShapeType="1"/>
          </p:cNvSpPr>
          <p:nvPr/>
        </p:nvSpPr>
        <p:spPr bwMode="auto">
          <a:xfrm>
            <a:off x="4284663" y="2341563"/>
            <a:ext cx="865187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78" name="Line 11"/>
          <p:cNvSpPr>
            <a:spLocks noChangeShapeType="1"/>
          </p:cNvSpPr>
          <p:nvPr/>
        </p:nvSpPr>
        <p:spPr bwMode="auto">
          <a:xfrm flipV="1">
            <a:off x="5149850" y="2268538"/>
            <a:ext cx="287338" cy="730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79" name="Line 12"/>
          <p:cNvSpPr>
            <a:spLocks noChangeShapeType="1"/>
          </p:cNvSpPr>
          <p:nvPr/>
        </p:nvSpPr>
        <p:spPr bwMode="auto">
          <a:xfrm>
            <a:off x="5437188" y="2270125"/>
            <a:ext cx="287337" cy="793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80" name="Line 13"/>
          <p:cNvSpPr>
            <a:spLocks noChangeShapeType="1"/>
          </p:cNvSpPr>
          <p:nvPr/>
        </p:nvSpPr>
        <p:spPr bwMode="auto">
          <a:xfrm flipV="1">
            <a:off x="5724525" y="2341563"/>
            <a:ext cx="288925" cy="7937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81" name="Line 14"/>
          <p:cNvSpPr>
            <a:spLocks noChangeShapeType="1"/>
          </p:cNvSpPr>
          <p:nvPr/>
        </p:nvSpPr>
        <p:spPr bwMode="auto">
          <a:xfrm>
            <a:off x="6013450" y="2341563"/>
            <a:ext cx="288925" cy="1428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82" name="Line 15"/>
          <p:cNvSpPr>
            <a:spLocks noChangeShapeType="1"/>
          </p:cNvSpPr>
          <p:nvPr/>
        </p:nvSpPr>
        <p:spPr bwMode="auto">
          <a:xfrm flipV="1">
            <a:off x="6302375" y="2413000"/>
            <a:ext cx="287338" cy="7143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83" name="Line 16"/>
          <p:cNvSpPr>
            <a:spLocks noChangeShapeType="1"/>
          </p:cNvSpPr>
          <p:nvPr/>
        </p:nvSpPr>
        <p:spPr bwMode="auto">
          <a:xfrm flipV="1">
            <a:off x="6589713" y="2276475"/>
            <a:ext cx="287337" cy="1365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84" name="Line 17"/>
          <p:cNvSpPr>
            <a:spLocks noChangeShapeType="1"/>
          </p:cNvSpPr>
          <p:nvPr/>
        </p:nvSpPr>
        <p:spPr bwMode="auto">
          <a:xfrm>
            <a:off x="6877050" y="2276475"/>
            <a:ext cx="287338" cy="14446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85" name="Line 18"/>
          <p:cNvSpPr>
            <a:spLocks noChangeShapeType="1"/>
          </p:cNvSpPr>
          <p:nvPr/>
        </p:nvSpPr>
        <p:spPr bwMode="auto">
          <a:xfrm>
            <a:off x="7164388" y="2420938"/>
            <a:ext cx="288925" cy="207962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86" name="Line 19"/>
          <p:cNvSpPr>
            <a:spLocks noChangeShapeType="1"/>
          </p:cNvSpPr>
          <p:nvPr/>
        </p:nvSpPr>
        <p:spPr bwMode="auto">
          <a:xfrm>
            <a:off x="7453313" y="2628900"/>
            <a:ext cx="288925" cy="730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87" name="Text Box 20"/>
          <p:cNvSpPr txBox="1">
            <a:spLocks noChangeArrowheads="1"/>
          </p:cNvSpPr>
          <p:nvPr/>
        </p:nvSpPr>
        <p:spPr bwMode="auto">
          <a:xfrm>
            <a:off x="8532813" y="2530475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sym typeface="Symbol" charset="2"/>
              </a:rPr>
              <a:t></a:t>
            </a:r>
          </a:p>
        </p:txBody>
      </p:sp>
      <p:sp>
        <p:nvSpPr>
          <p:cNvPr id="88088" name="Rectangle 21"/>
          <p:cNvSpPr>
            <a:spLocks noChangeArrowheads="1"/>
          </p:cNvSpPr>
          <p:nvPr/>
        </p:nvSpPr>
        <p:spPr bwMode="auto">
          <a:xfrm>
            <a:off x="4789488" y="1341438"/>
            <a:ext cx="3240087" cy="2143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8089" name="Rectangle 22"/>
          <p:cNvSpPr>
            <a:spLocks noChangeArrowheads="1"/>
          </p:cNvSpPr>
          <p:nvPr/>
        </p:nvSpPr>
        <p:spPr bwMode="auto">
          <a:xfrm>
            <a:off x="6383338" y="3763963"/>
            <a:ext cx="193675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endParaRPr lang="en-GB"/>
          </a:p>
        </p:txBody>
      </p:sp>
      <p:sp>
        <p:nvSpPr>
          <p:cNvPr id="88090" name="Line 23"/>
          <p:cNvSpPr>
            <a:spLocks noChangeShapeType="1"/>
          </p:cNvSpPr>
          <p:nvPr/>
        </p:nvSpPr>
        <p:spPr bwMode="auto">
          <a:xfrm>
            <a:off x="5149850" y="3789363"/>
            <a:ext cx="2592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8091" name="Text Box 24"/>
          <p:cNvSpPr txBox="1">
            <a:spLocks noChangeArrowheads="1"/>
          </p:cNvSpPr>
          <p:nvPr/>
        </p:nvSpPr>
        <p:spPr bwMode="auto">
          <a:xfrm>
            <a:off x="6319838" y="3789363"/>
            <a:ext cx="341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i="1">
                <a:solidFill>
                  <a:schemeClr val="accent2"/>
                </a:solidFill>
                <a:sym typeface="Symbol" charset="2"/>
              </a:rPr>
              <a:t>x</a:t>
            </a:r>
          </a:p>
        </p:txBody>
      </p:sp>
      <p:pic>
        <p:nvPicPr>
          <p:cNvPr id="88092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5213350"/>
            <a:ext cx="4030663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93" name="Text Box 26"/>
          <p:cNvSpPr txBox="1">
            <a:spLocks noChangeArrowheads="1"/>
          </p:cNvSpPr>
          <p:nvPr/>
        </p:nvSpPr>
        <p:spPr bwMode="auto">
          <a:xfrm>
            <a:off x="5003800" y="4581525"/>
            <a:ext cx="3270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Arial" charset="0"/>
              </a:rPr>
              <a:t>More precisely (from PDG):</a:t>
            </a:r>
          </a:p>
        </p:txBody>
      </p:sp>
      <p:sp>
        <p:nvSpPr>
          <p:cNvPr id="88094" name="Rectangle 27"/>
          <p:cNvSpPr>
            <a:spLocks noChangeArrowheads="1"/>
          </p:cNvSpPr>
          <p:nvPr/>
        </p:nvSpPr>
        <p:spPr bwMode="auto">
          <a:xfrm>
            <a:off x="4860925" y="3429000"/>
            <a:ext cx="3240088" cy="21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8095" name="Line 28"/>
          <p:cNvSpPr>
            <a:spLocks noChangeShapeType="1"/>
          </p:cNvSpPr>
          <p:nvPr/>
        </p:nvSpPr>
        <p:spPr bwMode="auto">
          <a:xfrm>
            <a:off x="7742238" y="2701925"/>
            <a:ext cx="863600" cy="2159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Stock prices </a:t>
            </a:r>
            <a:r>
              <a:rPr lang="en-US" sz="3600" i="1">
                <a:ea typeface="+mj-ea"/>
                <a:cs typeface="+mj-cs"/>
              </a:rPr>
              <a:t>vs</a:t>
            </a:r>
            <a:r>
              <a:rPr lang="en-US" sz="3600">
                <a:ea typeface="+mj-ea"/>
                <a:cs typeface="+mj-cs"/>
              </a:rPr>
              <a:t> bond prices </a:t>
            </a:r>
          </a:p>
        </p:txBody>
      </p:sp>
      <p:sp>
        <p:nvSpPr>
          <p:cNvPr id="89093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Stock prices are represented as </a:t>
            </a:r>
            <a:r>
              <a:rPr lang="en-US" sz="2800">
                <a:solidFill>
                  <a:schemeClr val="accent2"/>
                </a:solidFill>
              </a:rPr>
              <a:t>geometric Brownian motion</a:t>
            </a:r>
            <a:r>
              <a:rPr lang="en-US" sz="2800"/>
              <a:t>:</a:t>
            </a:r>
          </a:p>
          <a:p>
            <a:pPr lvl="1">
              <a:lnSpc>
                <a:spcPct val="90000"/>
              </a:lnSpc>
            </a:pPr>
            <a:r>
              <a:rPr lang="en-US" i="1">
                <a:solidFill>
                  <a:srgbClr val="CC0066"/>
                </a:solidFill>
                <a:latin typeface="Times New Roman" charset="0"/>
              </a:rPr>
              <a:t>s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(t) =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s</a:t>
            </a:r>
            <a:r>
              <a:rPr lang="en-US" baseline="-25000">
                <a:solidFill>
                  <a:srgbClr val="CC0066"/>
                </a:solidFill>
                <a:latin typeface="Times New Roman" charset="0"/>
              </a:rPr>
              <a:t>0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e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</a:rPr>
              <a:t> 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</a:rPr>
              <a:t>y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</a:rPr>
              <a:t>(t)</a:t>
            </a:r>
          </a:p>
          <a:p>
            <a:pPr>
              <a:lnSpc>
                <a:spcPct val="90000"/>
              </a:lnSpc>
            </a:pPr>
            <a:r>
              <a:rPr lang="en-US" sz="2800"/>
              <a:t>Where</a:t>
            </a:r>
          </a:p>
          <a:p>
            <a:pPr lvl="1">
              <a:lnSpc>
                <a:spcPct val="90000"/>
              </a:lnSpc>
            </a:pPr>
            <a:r>
              <a:rPr lang="en-US" i="1">
                <a:solidFill>
                  <a:srgbClr val="CC0066"/>
                </a:solidFill>
                <a:latin typeface="Times New Roman" charset="0"/>
              </a:rPr>
              <a:t>y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(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t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) = 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 </a:t>
            </a:r>
            <a:r>
              <a:rPr lang="en-US" i="1">
                <a:solidFill>
                  <a:srgbClr val="CC0066"/>
                </a:solidFill>
                <a:latin typeface="Times New Roman" charset="0"/>
                <a:sym typeface="Symbol" charset="2"/>
              </a:rPr>
              <a:t>t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 +  </a:t>
            </a:r>
            <a:r>
              <a:rPr lang="en-US" i="1">
                <a:solidFill>
                  <a:srgbClr val="CC0066"/>
                </a:solidFill>
                <a:latin typeface="Times New Roman" charset="0"/>
                <a:sym typeface="Symbol" charset="2"/>
              </a:rPr>
              <a:t>n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(</a:t>
            </a:r>
            <a:r>
              <a:rPr lang="en-US" i="1">
                <a:solidFill>
                  <a:srgbClr val="CC0066"/>
                </a:solidFill>
                <a:latin typeface="Times New Roman" charset="0"/>
                <a:sym typeface="Symbol" charset="2"/>
              </a:rPr>
              <a:t>t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800">
                <a:sym typeface="Symbol" charset="2"/>
              </a:rPr>
              <a:t>Stock </a:t>
            </a:r>
            <a:r>
              <a:rPr lang="en-US" sz="2800">
                <a:solidFill>
                  <a:schemeClr val="accent2"/>
                </a:solidFill>
                <a:sym typeface="Symbol" charset="2"/>
              </a:rPr>
              <a:t>volatility</a:t>
            </a:r>
            <a:r>
              <a:rPr lang="en-US" sz="2800">
                <a:sym typeface="Symbol" charset="2"/>
              </a:rPr>
              <a:t>: </a:t>
            </a:r>
            <a:r>
              <a:rPr lang="en-US" sz="2800">
                <a:solidFill>
                  <a:srgbClr val="CC0066"/>
                </a:solidFill>
                <a:latin typeface="Times New Roman" charset="0"/>
                <a:sym typeface="Symbol" charset="2"/>
              </a:rPr>
              <a:t></a:t>
            </a:r>
            <a:endParaRPr lang="en-US" sz="280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800">
                <a:sym typeface="Symbol" charset="2"/>
              </a:rPr>
              <a:t>Bond growth </a:t>
            </a:r>
            <a:br>
              <a:rPr lang="en-US" sz="2800">
                <a:sym typeface="Symbol" charset="2"/>
              </a:rPr>
            </a:br>
            <a:r>
              <a:rPr lang="en-US" sz="2800">
                <a:sym typeface="Symbol" charset="2"/>
              </a:rPr>
              <a:t>(risk-free and</a:t>
            </a:r>
            <a:br>
              <a:rPr lang="en-US" sz="2800">
                <a:sym typeface="Symbol" charset="2"/>
              </a:rPr>
            </a:br>
            <a:r>
              <a:rPr lang="en-US" sz="2800">
                <a:sym typeface="Symbol" charset="2"/>
              </a:rPr>
              <a:t>deterministic):</a:t>
            </a:r>
          </a:p>
          <a:p>
            <a:pPr lvl="1">
              <a:lnSpc>
                <a:spcPct val="90000"/>
              </a:lnSpc>
            </a:pPr>
            <a:r>
              <a:rPr lang="en-US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b</a:t>
            </a:r>
            <a:r>
              <a:rPr lang="en-US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t</a:t>
            </a:r>
            <a:r>
              <a:rPr lang="en-US">
                <a:solidFill>
                  <a:schemeClr val="accent2"/>
                </a:solidFill>
                <a:latin typeface="Times New Roman" charset="0"/>
                <a:sym typeface="Symbol" charset="2"/>
              </a:rPr>
              <a:t>) = </a:t>
            </a:r>
            <a:r>
              <a:rPr lang="en-US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b</a:t>
            </a:r>
            <a:r>
              <a:rPr lang="en-US" baseline="-25000">
                <a:solidFill>
                  <a:schemeClr val="accent2"/>
                </a:solidFill>
                <a:latin typeface="Times New Roman" charset="0"/>
                <a:sym typeface="Symbol" charset="2"/>
              </a:rPr>
              <a:t>0</a:t>
            </a:r>
            <a:r>
              <a:rPr lang="en-US">
                <a:solidFill>
                  <a:schemeClr val="accent2"/>
                </a:solidFill>
                <a:latin typeface="Times New Roman" charset="0"/>
                <a:sym typeface="Symbol" charset="2"/>
              </a:rPr>
              <a:t> </a:t>
            </a:r>
            <a:r>
              <a:rPr lang="en-US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e</a:t>
            </a:r>
            <a:r>
              <a:rPr lang="en-US" baseline="30000">
                <a:solidFill>
                  <a:schemeClr val="accent2"/>
                </a:solidFill>
                <a:latin typeface="Times New Roman" charset="0"/>
                <a:sym typeface="Symbol" charset="2"/>
              </a:rPr>
              <a:t></a:t>
            </a:r>
            <a:r>
              <a:rPr lang="en-US" i="1" baseline="30000">
                <a:solidFill>
                  <a:schemeClr val="accent2"/>
                </a:solidFill>
                <a:latin typeface="Times New Roman" charset="0"/>
                <a:sym typeface="Symbol" charset="2"/>
              </a:rPr>
              <a:t>t</a:t>
            </a:r>
          </a:p>
          <a:p>
            <a:pPr>
              <a:lnSpc>
                <a:spcPct val="90000"/>
              </a:lnSpc>
            </a:pPr>
            <a:r>
              <a:rPr lang="en-US" sz="2800">
                <a:sym typeface="Symbol" charset="2"/>
              </a:rPr>
              <a:t>Discount rate: </a:t>
            </a:r>
            <a:r>
              <a:rPr lang="en-US" sz="2800">
                <a:solidFill>
                  <a:schemeClr val="accent2"/>
                </a:solidFill>
                <a:sym typeface="Symbol" charset="2"/>
              </a:rPr>
              <a:t></a:t>
            </a:r>
            <a:endParaRPr lang="en-US" sz="2800"/>
          </a:p>
        </p:txBody>
      </p:sp>
      <p:sp>
        <p:nvSpPr>
          <p:cNvPr id="1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622C8C-0D57-3545-8AA8-1F1D92A12C63}" type="slidenum">
              <a:rPr lang="it-IT" smtClean="0"/>
              <a:pPr>
                <a:defRPr/>
              </a:pPr>
              <a:t>63</a:t>
            </a:fld>
            <a:endParaRPr lang="it-IT"/>
          </a:p>
        </p:txBody>
      </p:sp>
      <p:pic>
        <p:nvPicPr>
          <p:cNvPr id="890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3683000"/>
            <a:ext cx="295275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6" name="Text Box 5"/>
          <p:cNvSpPr txBox="1">
            <a:spLocks noChangeArrowheads="1"/>
          </p:cNvSpPr>
          <p:nvPr/>
        </p:nvSpPr>
        <p:spPr bwMode="auto">
          <a:xfrm>
            <a:off x="3203575" y="2205038"/>
            <a:ext cx="4806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accent1"/>
                </a:solidFill>
                <a:latin typeface="Arial" charset="0"/>
              </a:rPr>
              <a:t>Deterministic term   Stochastic Brownian term</a:t>
            </a:r>
          </a:p>
        </p:txBody>
      </p:sp>
      <p:sp>
        <p:nvSpPr>
          <p:cNvPr id="89097" name="Line 6"/>
          <p:cNvSpPr>
            <a:spLocks noChangeShapeType="1"/>
          </p:cNvSpPr>
          <p:nvPr/>
        </p:nvSpPr>
        <p:spPr bwMode="auto">
          <a:xfrm flipH="1">
            <a:off x="2771775" y="2589213"/>
            <a:ext cx="793750" cy="334962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098" name="Line 7"/>
          <p:cNvSpPr>
            <a:spLocks noChangeShapeType="1"/>
          </p:cNvSpPr>
          <p:nvPr/>
        </p:nvSpPr>
        <p:spPr bwMode="auto">
          <a:xfrm flipH="1">
            <a:off x="4140200" y="2565400"/>
            <a:ext cx="1368425" cy="50323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099" name="Line 8"/>
          <p:cNvSpPr>
            <a:spLocks noChangeShapeType="1"/>
          </p:cNvSpPr>
          <p:nvPr/>
        </p:nvSpPr>
        <p:spPr bwMode="auto">
          <a:xfrm flipH="1" flipV="1">
            <a:off x="4932363" y="3141663"/>
            <a:ext cx="0" cy="25923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100" name="Line 9"/>
          <p:cNvSpPr>
            <a:spLocks noChangeShapeType="1"/>
          </p:cNvSpPr>
          <p:nvPr/>
        </p:nvSpPr>
        <p:spPr bwMode="auto">
          <a:xfrm flipV="1">
            <a:off x="4932363" y="5734050"/>
            <a:ext cx="3240087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101" name="Text Box 10"/>
          <p:cNvSpPr txBox="1">
            <a:spLocks noChangeArrowheads="1"/>
          </p:cNvSpPr>
          <p:nvPr/>
        </p:nvSpPr>
        <p:spPr bwMode="auto">
          <a:xfrm>
            <a:off x="7740650" y="5734050"/>
            <a:ext cx="25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89102" name="Text Box 11"/>
          <p:cNvSpPr txBox="1">
            <a:spLocks noChangeArrowheads="1"/>
          </p:cNvSpPr>
          <p:nvPr/>
        </p:nvSpPr>
        <p:spPr bwMode="auto">
          <a:xfrm rot="-5400000">
            <a:off x="4346576" y="3438525"/>
            <a:ext cx="704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price</a:t>
            </a:r>
          </a:p>
        </p:txBody>
      </p:sp>
      <p:sp>
        <p:nvSpPr>
          <p:cNvPr id="89103" name="Line 12"/>
          <p:cNvSpPr>
            <a:spLocks noChangeShapeType="1"/>
          </p:cNvSpPr>
          <p:nvPr/>
        </p:nvSpPr>
        <p:spPr bwMode="auto">
          <a:xfrm>
            <a:off x="7885113" y="2997200"/>
            <a:ext cx="0" cy="273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104" name="Freeform 13"/>
          <p:cNvSpPr>
            <a:spLocks/>
          </p:cNvSpPr>
          <p:nvPr/>
        </p:nvSpPr>
        <p:spPr bwMode="auto">
          <a:xfrm>
            <a:off x="4932363" y="4292600"/>
            <a:ext cx="2960687" cy="1152525"/>
          </a:xfrm>
          <a:custGeom>
            <a:avLst/>
            <a:gdLst>
              <a:gd name="T0" fmla="*/ 0 w 1546"/>
              <a:gd name="T1" fmla="*/ 2147483647 h 484"/>
              <a:gd name="T2" fmla="*/ 1830064598 w 1546"/>
              <a:gd name="T3" fmla="*/ 2147483647 h 484"/>
              <a:gd name="T4" fmla="*/ 2147483647 w 1546"/>
              <a:gd name="T5" fmla="*/ 1973282344 h 484"/>
              <a:gd name="T6" fmla="*/ 2147483647 w 1546"/>
              <a:gd name="T7" fmla="*/ 952619063 h 484"/>
              <a:gd name="T8" fmla="*/ 2147483647 w 1546"/>
              <a:gd name="T9" fmla="*/ 0 h 4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46"/>
              <a:gd name="T16" fmla="*/ 0 h 484"/>
              <a:gd name="T17" fmla="*/ 1546 w 1546"/>
              <a:gd name="T18" fmla="*/ 484 h 4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46" h="484">
                <a:moveTo>
                  <a:pt x="0" y="484"/>
                </a:moveTo>
                <a:cubicBezTo>
                  <a:pt x="166" y="482"/>
                  <a:pt x="333" y="480"/>
                  <a:pt x="499" y="457"/>
                </a:cubicBezTo>
                <a:cubicBezTo>
                  <a:pt x="665" y="434"/>
                  <a:pt x="855" y="396"/>
                  <a:pt x="998" y="348"/>
                </a:cubicBezTo>
                <a:cubicBezTo>
                  <a:pt x="1141" y="300"/>
                  <a:pt x="1263" y="226"/>
                  <a:pt x="1354" y="168"/>
                </a:cubicBezTo>
                <a:cubicBezTo>
                  <a:pt x="1445" y="110"/>
                  <a:pt x="1506" y="35"/>
                  <a:pt x="1546" y="0"/>
                </a:cubicBezTo>
              </a:path>
            </a:pathLst>
          </a:cu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9105" name="Text Box 14"/>
          <p:cNvSpPr txBox="1">
            <a:spLocks noChangeArrowheads="1"/>
          </p:cNvSpPr>
          <p:nvPr/>
        </p:nvSpPr>
        <p:spPr bwMode="auto">
          <a:xfrm>
            <a:off x="7910513" y="4076700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rgbClr val="0099CC"/>
                </a:solidFill>
              </a:rPr>
              <a:t>b</a:t>
            </a:r>
            <a:r>
              <a:rPr lang="en-US" sz="2000">
                <a:solidFill>
                  <a:srgbClr val="0099CC"/>
                </a:solidFill>
              </a:rPr>
              <a:t>(</a:t>
            </a:r>
            <a:r>
              <a:rPr lang="en-US" sz="2000" i="1">
                <a:solidFill>
                  <a:srgbClr val="0099CC"/>
                </a:solidFill>
              </a:rPr>
              <a:t>t</a:t>
            </a:r>
            <a:r>
              <a:rPr lang="en-US" sz="2000">
                <a:solidFill>
                  <a:srgbClr val="0099CC"/>
                </a:solidFill>
              </a:rPr>
              <a:t>)</a:t>
            </a:r>
          </a:p>
        </p:txBody>
      </p:sp>
      <p:sp>
        <p:nvSpPr>
          <p:cNvPr id="89106" name="Text Box 15"/>
          <p:cNvSpPr txBox="1">
            <a:spLocks noChangeArrowheads="1"/>
          </p:cNvSpPr>
          <p:nvPr/>
        </p:nvSpPr>
        <p:spPr bwMode="auto">
          <a:xfrm>
            <a:off x="7910513" y="3500438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rgbClr val="CC0066"/>
                </a:solidFill>
              </a:rPr>
              <a:t>s</a:t>
            </a:r>
            <a:r>
              <a:rPr lang="en-US" sz="2000">
                <a:solidFill>
                  <a:srgbClr val="CC0066"/>
                </a:solidFill>
              </a:rPr>
              <a:t>(</a:t>
            </a:r>
            <a:r>
              <a:rPr lang="en-US" sz="2000" i="1">
                <a:solidFill>
                  <a:srgbClr val="CC0066"/>
                </a:solidFill>
              </a:rPr>
              <a:t>t</a:t>
            </a:r>
            <a:r>
              <a:rPr lang="en-US" sz="2000">
                <a:solidFill>
                  <a:srgbClr val="CC0066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Average stock option at time </a:t>
            </a:r>
            <a:r>
              <a:rPr lang="en-US" sz="3600" i="1">
                <a:ea typeface="+mj-ea"/>
                <a:cs typeface="+mj-cs"/>
              </a:rPr>
              <a:t>t</a:t>
            </a:r>
          </a:p>
        </p:txBody>
      </p:sp>
      <p:sp>
        <p:nvSpPr>
          <p:cNvPr id="901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Average computed as usual: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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s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(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t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)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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 = 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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s</a:t>
            </a:r>
            <a:r>
              <a:rPr lang="en-US" baseline="-25000">
                <a:solidFill>
                  <a:srgbClr val="CC0066"/>
                </a:solidFill>
                <a:latin typeface="Times New Roman" charset="0"/>
              </a:rPr>
              <a:t>0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e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</a:rPr>
              <a:t> 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 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t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e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  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n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(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t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)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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 =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s</a:t>
            </a:r>
            <a:r>
              <a:rPr lang="en-US" baseline="-25000">
                <a:solidFill>
                  <a:srgbClr val="CC0066"/>
                </a:solidFill>
                <a:latin typeface="Times New Roman" charset="0"/>
              </a:rPr>
              <a:t>0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e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</a:rPr>
              <a:t> 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 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t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 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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e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</a:rPr>
              <a:t> 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 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n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(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t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)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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/>
              <a:t>It’s easy to demonstrate that, if </a:t>
            </a:r>
            <a:r>
              <a:rPr lang="en-US" i="1">
                <a:latin typeface="Times New Roman" charset="0"/>
              </a:rPr>
              <a:t>w</a:t>
            </a:r>
            <a:r>
              <a:rPr lang="en-US"/>
              <a:t> is Gaussian: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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e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</a:rPr>
              <a:t> 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w 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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 =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e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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</a:rPr>
              <a:t>w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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</a:rPr>
              <a:t> + </a:t>
            </a:r>
            <a:r>
              <a:rPr lang="en-US" b="1" baseline="30000">
                <a:solidFill>
                  <a:srgbClr val="CC0066"/>
                </a:solidFill>
                <a:latin typeface="Times New Roman" charset="0"/>
              </a:rPr>
              <a:t>Var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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</a:rPr>
              <a:t>w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 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</a:rPr>
              <a:t>/ 2</a:t>
            </a:r>
          </a:p>
          <a:p>
            <a:pPr>
              <a:lnSpc>
                <a:spcPct val="90000"/>
              </a:lnSpc>
            </a:pPr>
            <a:r>
              <a:rPr lang="en-US" sz="2800"/>
              <a:t>The Brownian variance is </a:t>
            </a:r>
            <a:r>
              <a:rPr lang="en-US" sz="2800">
                <a:solidFill>
                  <a:srgbClr val="CC0066"/>
                </a:solidFill>
                <a:sym typeface="Symbol" charset="2"/>
              </a:rPr>
              <a:t></a:t>
            </a:r>
            <a:r>
              <a:rPr lang="en-US" sz="2800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2 </a:t>
            </a:r>
            <a:r>
              <a:rPr lang="en-US" sz="2800" i="1">
                <a:solidFill>
                  <a:srgbClr val="CC0066"/>
                </a:solidFill>
                <a:latin typeface="Times New Roman" charset="0"/>
                <a:sym typeface="Symbol" charset="2"/>
              </a:rPr>
              <a:t>t</a:t>
            </a:r>
            <a:r>
              <a:rPr lang="en-US" sz="2800">
                <a:sym typeface="Symbol" charset="2"/>
              </a:rPr>
              <a:t>, hence: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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s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(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t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)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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 =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s</a:t>
            </a:r>
            <a:r>
              <a:rPr lang="en-US" baseline="-25000">
                <a:solidFill>
                  <a:srgbClr val="CC0066"/>
                </a:solidFill>
                <a:latin typeface="Times New Roman" charset="0"/>
              </a:rPr>
              <a:t>0 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e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</a:rPr>
              <a:t> (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 + </a:t>
            </a:r>
            <a:r>
              <a:rPr lang="en-US" baseline="30000">
                <a:solidFill>
                  <a:srgbClr val="CC0066"/>
                </a:solidFill>
                <a:sym typeface="Symbol" charset="2"/>
              </a:rPr>
              <a:t></a:t>
            </a:r>
            <a:r>
              <a:rPr lang="en-US" sz="3600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2</a:t>
            </a:r>
            <a:r>
              <a:rPr lang="en-US" sz="2400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 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/ 2) </a:t>
            </a:r>
            <a:r>
              <a:rPr lang="en-US" i="1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t</a:t>
            </a:r>
          </a:p>
          <a:p>
            <a:pPr>
              <a:lnSpc>
                <a:spcPct val="90000"/>
              </a:lnSpc>
            </a:pPr>
            <a:r>
              <a:rPr lang="en-US" sz="2800">
                <a:sym typeface="Symbol" charset="2"/>
              </a:rPr>
              <a:t>The </a:t>
            </a:r>
            <a:r>
              <a:rPr lang="en-US" sz="2800">
                <a:solidFill>
                  <a:schemeClr val="accent2"/>
                </a:solidFill>
                <a:sym typeface="Symbol" charset="2"/>
              </a:rPr>
              <a:t>risk-neutral</a:t>
            </a:r>
            <a:r>
              <a:rPr lang="en-US" sz="2800">
                <a:sym typeface="Symbol" charset="2"/>
              </a:rPr>
              <a:t> price for the stock must be such that it produces no gain w.r.t. bonds: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 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s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(</a:t>
            </a:r>
            <a:r>
              <a:rPr lang="en-US" i="1">
                <a:solidFill>
                  <a:srgbClr val="CC0066"/>
                </a:solidFill>
                <a:latin typeface="Times New Roman" charset="0"/>
              </a:rPr>
              <a:t>t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)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</a:t>
            </a:r>
            <a:r>
              <a:rPr lang="en-US">
                <a:solidFill>
                  <a:srgbClr val="CC0066"/>
                </a:solidFill>
                <a:latin typeface="Times New Roman" charset="0"/>
              </a:rPr>
              <a:t> = 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b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(</a:t>
            </a:r>
            <a:r>
              <a:rPr lang="en-US" sz="32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t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)  </a:t>
            </a:r>
            <a:r>
              <a:rPr lang="en-US" sz="3200">
                <a:latin typeface="Times New Roman" charset="0"/>
                <a:sym typeface="Symbol" charset="2"/>
              </a:rPr>
              <a:t></a:t>
            </a:r>
            <a:r>
              <a:rPr lang="en-US" sz="3200">
                <a:solidFill>
                  <a:schemeClr val="accent2"/>
                </a:solidFill>
                <a:latin typeface="Times New Roman" charset="0"/>
                <a:sym typeface="Symbol" charset="2"/>
              </a:rPr>
              <a:t>  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 + </a:t>
            </a:r>
            <a:r>
              <a:rPr lang="en-US" baseline="30000">
                <a:solidFill>
                  <a:srgbClr val="CC0066"/>
                </a:solidFill>
                <a:latin typeface="Times New Roman" charset="0"/>
                <a:sym typeface="Symbol" charset="2"/>
              </a:rPr>
              <a:t>2</a:t>
            </a:r>
            <a:r>
              <a:rPr lang="en-US">
                <a:solidFill>
                  <a:srgbClr val="CC0066"/>
                </a:solidFill>
                <a:latin typeface="Times New Roman" charset="0"/>
                <a:sym typeface="Symbol" charset="2"/>
              </a:rPr>
              <a:t>/2 = </a:t>
            </a:r>
            <a:r>
              <a:rPr lang="en-US">
                <a:solidFill>
                  <a:schemeClr val="accent2"/>
                </a:solidFill>
                <a:latin typeface="Times New Roman" charset="0"/>
                <a:sym typeface="Symbol" charset="2"/>
              </a:rPr>
              <a:t>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DB3F5-B3CF-D540-A537-99FC9B75F0BD}" type="slidenum">
              <a:rPr lang="it-IT" smtClean="0"/>
              <a:pPr>
                <a:defRPr/>
              </a:pPr>
              <a:t>64</a:t>
            </a:fld>
            <a:endParaRPr lang="it-IT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Stock options</a:t>
            </a:r>
          </a:p>
        </p:txBody>
      </p:sp>
      <p:sp>
        <p:nvSpPr>
          <p:cNvPr id="911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A </a:t>
            </a:r>
            <a:r>
              <a:rPr lang="en-US" sz="2800">
                <a:solidFill>
                  <a:schemeClr val="accent2"/>
                </a:solidFill>
              </a:rPr>
              <a:t>call-option</a:t>
            </a:r>
            <a:r>
              <a:rPr lang="en-US" sz="2800"/>
              <a:t> is the right, buy not obligation, to buy one share at price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K</a:t>
            </a:r>
            <a:r>
              <a:rPr lang="en-US" sz="2800"/>
              <a:t> at time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t</a:t>
            </a:r>
            <a:r>
              <a:rPr lang="en-US" sz="2800"/>
              <a:t> in the future</a:t>
            </a:r>
          </a:p>
          <a:p>
            <a:r>
              <a:rPr lang="en-US" sz="2800"/>
              <a:t>Gain at time </a:t>
            </a:r>
            <a:r>
              <a:rPr lang="en-US" sz="2800" i="1">
                <a:solidFill>
                  <a:schemeClr val="accent2"/>
                </a:solidFill>
                <a:latin typeface="Times New Roman" charset="0"/>
              </a:rPr>
              <a:t>t</a:t>
            </a:r>
            <a:r>
              <a:rPr lang="en-US" sz="2800"/>
              <a:t>:</a:t>
            </a:r>
          </a:p>
          <a:p>
            <a:pPr lvl="1"/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g 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=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 s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t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)</a:t>
            </a:r>
            <a:r>
              <a:rPr lang="en-US" sz="2400"/>
              <a:t> </a:t>
            </a:r>
            <a:r>
              <a:rPr lang="en-US" sz="2400">
                <a:solidFill>
                  <a:schemeClr val="accent2"/>
                </a:solidFill>
                <a:latin typeface="Symbol" charset="2"/>
              </a:rPr>
              <a:t>-</a:t>
            </a:r>
            <a:r>
              <a:rPr lang="en-US" sz="2400"/>
              <a:t>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K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 </a:t>
            </a:r>
            <a:r>
              <a:rPr lang="en-US" sz="2400"/>
              <a:t>if  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K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&lt;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s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t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pPr lvl="1"/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g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= 0</a:t>
            </a:r>
            <a:r>
              <a:rPr lang="en-US" sz="2400"/>
              <a:t>	      if  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K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400">
                <a:solidFill>
                  <a:schemeClr val="accent2"/>
                </a:solidFill>
                <a:latin typeface="Times New Roman" charset="0"/>
                <a:sym typeface="Symbol" charset="2"/>
              </a:rPr>
              <a:t>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s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(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t</a:t>
            </a:r>
            <a:r>
              <a:rPr lang="en-US" sz="2400">
                <a:solidFill>
                  <a:schemeClr val="accent2"/>
                </a:solidFill>
                <a:latin typeface="Times New Roman" charset="0"/>
              </a:rPr>
              <a:t>)</a:t>
            </a:r>
          </a:p>
          <a:p>
            <a:endParaRPr lang="en-US" sz="2800">
              <a:solidFill>
                <a:schemeClr val="accent2"/>
              </a:solidFill>
              <a:latin typeface="Times New Roman" charset="0"/>
            </a:endParaRPr>
          </a:p>
          <a:p>
            <a:r>
              <a:rPr lang="en-US" sz="2800">
                <a:solidFill>
                  <a:schemeClr val="accent2"/>
                </a:solidFill>
              </a:rPr>
              <a:t>What is the risk-neutral</a:t>
            </a:r>
            <a:br>
              <a:rPr lang="en-US" sz="2800">
                <a:solidFill>
                  <a:schemeClr val="accent2"/>
                </a:solidFill>
              </a:rPr>
            </a:br>
            <a:r>
              <a:rPr lang="en-US" sz="2800">
                <a:solidFill>
                  <a:schemeClr val="accent2"/>
                </a:solidFill>
              </a:rPr>
              <a:t>price of the option?</a:t>
            </a:r>
          </a:p>
        </p:txBody>
      </p:sp>
      <p:sp>
        <p:nvSpPr>
          <p:cNvPr id="1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6F42C-764C-6347-8F81-71A0AB0B897F}" type="slidenum">
              <a:rPr lang="it-IT" smtClean="0"/>
              <a:pPr>
                <a:defRPr/>
              </a:pPr>
              <a:t>65</a:t>
            </a:fld>
            <a:endParaRPr lang="it-IT"/>
          </a:p>
        </p:txBody>
      </p:sp>
      <p:pic>
        <p:nvPicPr>
          <p:cNvPr id="9114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2388" y="3573463"/>
            <a:ext cx="29527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4" name="Line 5"/>
          <p:cNvSpPr>
            <a:spLocks noChangeShapeType="1"/>
          </p:cNvSpPr>
          <p:nvPr/>
        </p:nvSpPr>
        <p:spPr bwMode="auto">
          <a:xfrm flipH="1" flipV="1">
            <a:off x="5132388" y="3141663"/>
            <a:ext cx="0" cy="25923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1145" name="Line 6"/>
          <p:cNvSpPr>
            <a:spLocks noChangeShapeType="1"/>
          </p:cNvSpPr>
          <p:nvPr/>
        </p:nvSpPr>
        <p:spPr bwMode="auto">
          <a:xfrm flipV="1">
            <a:off x="5132388" y="5734050"/>
            <a:ext cx="3240087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1146" name="Text Box 7"/>
          <p:cNvSpPr txBox="1">
            <a:spLocks noChangeArrowheads="1"/>
          </p:cNvSpPr>
          <p:nvPr/>
        </p:nvSpPr>
        <p:spPr bwMode="auto">
          <a:xfrm>
            <a:off x="7940675" y="5734050"/>
            <a:ext cx="25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91147" name="Text Box 8"/>
          <p:cNvSpPr txBox="1">
            <a:spLocks noChangeArrowheads="1"/>
          </p:cNvSpPr>
          <p:nvPr/>
        </p:nvSpPr>
        <p:spPr bwMode="auto">
          <a:xfrm rot="-5400000">
            <a:off x="4546601" y="3438525"/>
            <a:ext cx="704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price</a:t>
            </a:r>
          </a:p>
        </p:txBody>
      </p:sp>
      <p:sp>
        <p:nvSpPr>
          <p:cNvPr id="91148" name="Line 9"/>
          <p:cNvSpPr>
            <a:spLocks noChangeShapeType="1"/>
          </p:cNvSpPr>
          <p:nvPr/>
        </p:nvSpPr>
        <p:spPr bwMode="auto">
          <a:xfrm>
            <a:off x="8085138" y="2997200"/>
            <a:ext cx="0" cy="273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1149" name="Text Box 12"/>
          <p:cNvSpPr txBox="1">
            <a:spLocks noChangeArrowheads="1"/>
          </p:cNvSpPr>
          <p:nvPr/>
        </p:nvSpPr>
        <p:spPr bwMode="auto">
          <a:xfrm>
            <a:off x="8388350" y="3573463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rgbClr val="CC0066"/>
                </a:solidFill>
              </a:rPr>
              <a:t>s</a:t>
            </a:r>
            <a:r>
              <a:rPr lang="en-US" sz="2000">
                <a:solidFill>
                  <a:srgbClr val="CC0066"/>
                </a:solidFill>
              </a:rPr>
              <a:t>(</a:t>
            </a:r>
            <a:r>
              <a:rPr lang="en-US" sz="2000" i="1">
                <a:solidFill>
                  <a:srgbClr val="CC0066"/>
                </a:solidFill>
              </a:rPr>
              <a:t>t</a:t>
            </a:r>
            <a:r>
              <a:rPr lang="en-US" sz="2000">
                <a:solidFill>
                  <a:srgbClr val="CC0066"/>
                </a:solidFill>
              </a:rPr>
              <a:t>)</a:t>
            </a:r>
          </a:p>
        </p:txBody>
      </p:sp>
      <p:sp>
        <p:nvSpPr>
          <p:cNvPr id="91150" name="Line 13"/>
          <p:cNvSpPr>
            <a:spLocks noChangeShapeType="1"/>
          </p:cNvSpPr>
          <p:nvPr/>
        </p:nvSpPr>
        <p:spPr bwMode="auto">
          <a:xfrm flipH="1">
            <a:off x="5132388" y="4437063"/>
            <a:ext cx="3240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1151" name="Text Box 14"/>
          <p:cNvSpPr txBox="1">
            <a:spLocks noChangeArrowheads="1"/>
          </p:cNvSpPr>
          <p:nvPr/>
        </p:nvSpPr>
        <p:spPr bwMode="auto">
          <a:xfrm>
            <a:off x="8388350" y="4221163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rgbClr val="CC0066"/>
                </a:solidFill>
              </a:rPr>
              <a:t>K</a:t>
            </a:r>
            <a:endParaRPr lang="en-US" sz="2000">
              <a:solidFill>
                <a:srgbClr val="CC0066"/>
              </a:solidFill>
            </a:endParaRPr>
          </a:p>
        </p:txBody>
      </p:sp>
      <p:sp>
        <p:nvSpPr>
          <p:cNvPr id="91152" name="Line 15"/>
          <p:cNvSpPr>
            <a:spLocks noChangeShapeType="1"/>
          </p:cNvSpPr>
          <p:nvPr/>
        </p:nvSpPr>
        <p:spPr bwMode="auto">
          <a:xfrm>
            <a:off x="8228013" y="38608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1153" name="Line 16"/>
          <p:cNvSpPr>
            <a:spLocks noChangeShapeType="1"/>
          </p:cNvSpPr>
          <p:nvPr/>
        </p:nvSpPr>
        <p:spPr bwMode="auto">
          <a:xfrm flipH="1">
            <a:off x="8085138" y="3860800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Black-Scholes model</a:t>
            </a:r>
          </a:p>
        </p:txBody>
      </p:sp>
      <p:sp>
        <p:nvSpPr>
          <p:cNvPr id="921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The </a:t>
            </a:r>
            <a:r>
              <a:rPr lang="en-US" sz="2400">
                <a:solidFill>
                  <a:schemeClr val="accent2"/>
                </a:solidFill>
              </a:rPr>
              <a:t>average gain</a:t>
            </a:r>
            <a:r>
              <a:rPr lang="en-US" sz="2400"/>
              <a:t> minus cost </a:t>
            </a:r>
            <a:r>
              <a:rPr lang="en-US" sz="2400" i="1">
                <a:solidFill>
                  <a:schemeClr val="accent2"/>
                </a:solidFill>
                <a:latin typeface="Times New Roman" charset="0"/>
              </a:rPr>
              <a:t>c</a:t>
            </a:r>
            <a:r>
              <a:rPr lang="en-US" sz="2400"/>
              <a:t> must be equal to bond gain:</a:t>
            </a:r>
          </a:p>
          <a:p>
            <a:pPr lvl="1">
              <a:lnSpc>
                <a:spcPct val="90000"/>
              </a:lnSpc>
            </a:pP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c 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  <a:sym typeface="Symbol" charset="2"/>
              </a:rPr>
              <a:t>e</a:t>
            </a:r>
            <a:r>
              <a:rPr lang="en-US" sz="2000" baseline="30000">
                <a:solidFill>
                  <a:schemeClr val="accent2"/>
                </a:solidFill>
                <a:latin typeface="Times New Roman" charset="0"/>
                <a:sym typeface="Symbol" charset="2"/>
              </a:rPr>
              <a:t></a:t>
            </a:r>
            <a:r>
              <a:rPr lang="en-US" sz="2000" i="1" baseline="30000">
                <a:solidFill>
                  <a:schemeClr val="accent2"/>
                </a:solidFill>
                <a:latin typeface="Times New Roman" charset="0"/>
                <a:sym typeface="Symbol" charset="2"/>
              </a:rPr>
              <a:t>t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Times New Roman" charset="0"/>
              </a:rPr>
              <a:t>= 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</a:t>
            </a:r>
            <a:r>
              <a:rPr lang="en-US" sz="2000" i="1">
                <a:solidFill>
                  <a:schemeClr val="accent2"/>
                </a:solidFill>
                <a:latin typeface="Times New Roman" charset="0"/>
              </a:rPr>
              <a:t>g</a:t>
            </a:r>
            <a:r>
              <a:rPr lang="en-US" sz="2000">
                <a:solidFill>
                  <a:schemeClr val="accent2"/>
                </a:solidFill>
                <a:latin typeface="Times New Roman" charset="0"/>
                <a:sym typeface="Symbol" charset="2"/>
              </a:rPr>
              <a:t></a:t>
            </a:r>
            <a:endParaRPr lang="en-US" sz="2000" baseline="3000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400">
                <a:sym typeface="Symbol" charset="2"/>
              </a:rPr>
              <a:t>Equivalently:</a:t>
            </a:r>
          </a:p>
          <a:p>
            <a:pPr>
              <a:lnSpc>
                <a:spcPct val="90000"/>
              </a:lnSpc>
            </a:pPr>
            <a:endParaRPr lang="en-US" sz="240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400">
                <a:sym typeface="Symbol" charset="2"/>
              </a:rPr>
              <a:t>Which gives:</a:t>
            </a:r>
          </a:p>
          <a:p>
            <a:pPr>
              <a:lnSpc>
                <a:spcPct val="90000"/>
              </a:lnSpc>
            </a:pPr>
            <a:endParaRPr lang="en-US" sz="240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400">
                <a:sym typeface="Symbol" charset="2"/>
              </a:rPr>
              <a:t>Where:</a:t>
            </a:r>
          </a:p>
          <a:p>
            <a:pPr>
              <a:lnSpc>
                <a:spcPct val="90000"/>
              </a:lnSpc>
            </a:pPr>
            <a:endParaRPr lang="en-US" sz="240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400" i="1">
                <a:solidFill>
                  <a:schemeClr val="accent2"/>
                </a:solidFill>
                <a:sym typeface="Symbol" charset="2"/>
              </a:rPr>
              <a:t></a:t>
            </a:r>
            <a:r>
              <a:rPr lang="en-US" sz="2400">
                <a:sym typeface="Symbol" charset="2"/>
              </a:rPr>
              <a:t> is the cumulative distribution of a normal Gaussian</a:t>
            </a:r>
          </a:p>
          <a:p>
            <a:pPr>
              <a:lnSpc>
                <a:spcPct val="90000"/>
              </a:lnSpc>
            </a:pPr>
            <a:endParaRPr lang="en-US" sz="2400">
              <a:sym typeface="Symbol" charset="2"/>
            </a:endParaRPr>
          </a:p>
          <a:p>
            <a:pPr lvl="1">
              <a:lnSpc>
                <a:spcPct val="90000"/>
              </a:lnSpc>
            </a:pPr>
            <a:endParaRPr lang="en-US" sz="2000" i="1" baseline="30000">
              <a:solidFill>
                <a:schemeClr val="accent2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i="1" baseline="30000">
              <a:solidFill>
                <a:schemeClr val="accent2"/>
              </a:solidFill>
              <a:latin typeface="Times New Roman" charset="0"/>
              <a:sym typeface="Symbol" charset="2"/>
            </a:endParaRPr>
          </a:p>
        </p:txBody>
      </p:sp>
      <p:sp>
        <p:nvSpPr>
          <p:cNvPr id="11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12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3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C5EF78-C421-5249-A477-AD70B8A82149}" type="slidenum">
              <a:rPr lang="it-IT" smtClean="0"/>
              <a:pPr>
                <a:defRPr/>
              </a:pPr>
              <a:t>66</a:t>
            </a:fld>
            <a:endParaRPr lang="it-IT"/>
          </a:p>
        </p:txBody>
      </p:sp>
      <p:pic>
        <p:nvPicPr>
          <p:cNvPr id="9216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3644900"/>
            <a:ext cx="43465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4437063"/>
            <a:ext cx="39608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9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1413" y="2627313"/>
            <a:ext cx="684847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70" name="AutoShape 9"/>
          <p:cNvSpPr>
            <a:spLocks/>
          </p:cNvSpPr>
          <p:nvPr/>
        </p:nvSpPr>
        <p:spPr bwMode="auto">
          <a:xfrm rot="-5400000">
            <a:off x="3876676" y="1606550"/>
            <a:ext cx="322262" cy="1500187"/>
          </a:xfrm>
          <a:prstGeom prst="rightBrace">
            <a:avLst>
              <a:gd name="adj1" fmla="val 38793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2171" name="Text Box 10"/>
          <p:cNvSpPr txBox="1">
            <a:spLocks noChangeArrowheads="1"/>
          </p:cNvSpPr>
          <p:nvPr/>
        </p:nvSpPr>
        <p:spPr bwMode="auto">
          <a:xfrm>
            <a:off x="3752850" y="1844675"/>
            <a:ext cx="566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accent1"/>
                </a:solidFill>
                <a:latin typeface="Arial" charset="0"/>
              </a:rPr>
              <a:t>gain</a:t>
            </a:r>
          </a:p>
        </p:txBody>
      </p:sp>
      <p:sp>
        <p:nvSpPr>
          <p:cNvPr id="92172" name="AutoShape 11"/>
          <p:cNvSpPr>
            <a:spLocks/>
          </p:cNvSpPr>
          <p:nvPr/>
        </p:nvSpPr>
        <p:spPr bwMode="auto">
          <a:xfrm rot="-5400000">
            <a:off x="6066632" y="1019969"/>
            <a:ext cx="322262" cy="2692400"/>
          </a:xfrm>
          <a:prstGeom prst="rightBrace">
            <a:avLst>
              <a:gd name="adj1" fmla="val 69622"/>
              <a:gd name="adj2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2173" name="Text Box 12"/>
          <p:cNvSpPr txBox="1">
            <a:spLocks noChangeArrowheads="1"/>
          </p:cNvSpPr>
          <p:nvPr/>
        </p:nvSpPr>
        <p:spPr bwMode="auto">
          <a:xfrm>
            <a:off x="5143500" y="1844675"/>
            <a:ext cx="2166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accent1"/>
                </a:solidFill>
                <a:latin typeface="Arial" charset="0"/>
              </a:rPr>
              <a:t>Gaussian PDF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Limit for </a:t>
            </a:r>
            <a:r>
              <a:rPr lang="en-US" sz="3600" i="1">
                <a:ea typeface="+mj-ea"/>
                <a:cs typeface="+mj-cs"/>
              </a:rPr>
              <a:t>t</a:t>
            </a:r>
            <a:r>
              <a:rPr lang="en-US" sz="3600">
                <a:ea typeface="+mj-ea"/>
                <a:cs typeface="+mj-cs"/>
                <a:sym typeface="Symbol" charset="2"/>
              </a:rPr>
              <a:t>0</a:t>
            </a:r>
          </a:p>
        </p:txBody>
      </p:sp>
      <p:sp>
        <p:nvSpPr>
          <p:cNvPr id="942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For current time, the price is what you would expect, since there is no fluctuation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At fixed (larger) </a:t>
            </a:r>
            <a:r>
              <a:rPr lang="en-US" i="1">
                <a:latin typeface="Times New Roman" charset="0"/>
              </a:rPr>
              <a:t>t</a:t>
            </a:r>
            <a:r>
              <a:rPr lang="en-US"/>
              <a:t>, the price curve gets ‘smoothed’ by the Gaussian fluctiations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E8248B-D7BC-D942-81A2-CF2A3877DB41}" type="slidenum">
              <a:rPr lang="it-IT" smtClean="0"/>
              <a:pPr>
                <a:defRPr/>
              </a:pPr>
              <a:t>67</a:t>
            </a:fld>
            <a:endParaRPr lang="it-IT"/>
          </a:p>
        </p:txBody>
      </p:sp>
      <p:pic>
        <p:nvPicPr>
          <p:cNvPr id="9421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852738"/>
            <a:ext cx="7416800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‘Sensitivity’ to stock price and time</a:t>
            </a:r>
          </a:p>
        </p:txBody>
      </p:sp>
      <p:sp>
        <p:nvSpPr>
          <p:cNvPr id="6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7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5F43C-490E-3D45-960C-1BB6525E134D}" type="slidenum">
              <a:rPr lang="it-IT" smtClean="0"/>
              <a:pPr>
                <a:defRPr/>
              </a:pPr>
              <a:t>68</a:t>
            </a:fld>
            <a:endParaRPr lang="it-IT"/>
          </a:p>
        </p:txBody>
      </p:sp>
      <p:pic>
        <p:nvPicPr>
          <p:cNvPr id="96262" name="Picture 5"/>
          <p:cNvPicPr>
            <a:picLocks noChangeAspect="1" noChangeArrowheads="1"/>
          </p:cNvPicPr>
          <p:nvPr/>
        </p:nvPicPr>
        <p:blipFill>
          <a:blip r:embed="rId2"/>
          <a:srcRect l="8733" t="2066" r="5821" b="4561"/>
          <a:stretch>
            <a:fillRect/>
          </a:stretch>
        </p:blipFill>
        <p:spPr bwMode="auto">
          <a:xfrm>
            <a:off x="1619250" y="950913"/>
            <a:ext cx="6337300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3" name="Text Box 6"/>
          <p:cNvSpPr txBox="1">
            <a:spLocks noChangeArrowheads="1"/>
          </p:cNvSpPr>
          <p:nvPr/>
        </p:nvSpPr>
        <p:spPr bwMode="auto">
          <a:xfrm>
            <a:off x="7380288" y="5734050"/>
            <a:ext cx="13477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Arial" charset="0"/>
              </a:rPr>
              <a:t>Chris Murray</a:t>
            </a:r>
          </a:p>
        </p:txBody>
      </p:sp>
      <p:pic>
        <p:nvPicPr>
          <p:cNvPr id="9626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628775"/>
            <a:ext cx="935038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Black and Scholes</a:t>
            </a:r>
          </a:p>
        </p:txBody>
      </p:sp>
      <p:sp>
        <p:nvSpPr>
          <p:cNvPr id="9728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25537"/>
            <a:ext cx="4894263" cy="5157787"/>
          </a:xfrm>
        </p:spPr>
        <p:txBody>
          <a:bodyPr/>
          <a:lstStyle/>
          <a:p>
            <a:r>
              <a:rPr lang="en-US" sz="2400" dirty="0"/>
              <a:t>Black had a PhD in applied Mathematics. Died in 1995</a:t>
            </a:r>
          </a:p>
          <a:p>
            <a:r>
              <a:rPr lang="en-US" sz="2400" dirty="0"/>
              <a:t>Scholes won the </a:t>
            </a:r>
            <a:r>
              <a:rPr lang="en-US" sz="2400" dirty="0">
                <a:solidFill>
                  <a:schemeClr val="accent2"/>
                </a:solidFill>
              </a:rPr>
              <a:t>Nobel price</a:t>
            </a:r>
            <a:r>
              <a:rPr lang="en-US" sz="2400" dirty="0"/>
              <a:t> in Economics on 1997</a:t>
            </a:r>
          </a:p>
          <a:p>
            <a:r>
              <a:rPr lang="en-US" sz="2400" dirty="0"/>
              <a:t>He was co-funder of the hedge-fund “</a:t>
            </a:r>
            <a:r>
              <a:rPr lang="en-US" sz="2400" i="1" dirty="0"/>
              <a:t>Long-Term Capital Management</a:t>
            </a:r>
            <a:r>
              <a:rPr lang="en-US" sz="2400" dirty="0"/>
              <a:t>”</a:t>
            </a:r>
          </a:p>
          <a:p>
            <a:r>
              <a:rPr lang="en-US" sz="2400" dirty="0"/>
              <a:t>After gaining around 40% for the first years, </a:t>
            </a:r>
            <a:r>
              <a:rPr lang="en-US" sz="2400" dirty="0">
                <a:solidFill>
                  <a:srgbClr val="CC0066"/>
                </a:solidFill>
              </a:rPr>
              <a:t>it lost in 1998 $4.6 billion in less than four months and failed after the East Asian financial crisis 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320DD-8DB2-7B49-A6C5-2318C27699EF}" type="slidenum">
              <a:rPr lang="it-IT" smtClean="0"/>
              <a:pPr>
                <a:defRPr/>
              </a:pPr>
              <a:t>69</a:t>
            </a:fld>
            <a:endParaRPr lang="it-IT"/>
          </a:p>
        </p:txBody>
      </p:sp>
      <p:pic>
        <p:nvPicPr>
          <p:cNvPr id="97287" name="Picture 4"/>
          <p:cNvPicPr>
            <a:picLocks noChangeAspect="1" noChangeArrowheads="1"/>
          </p:cNvPicPr>
          <p:nvPr/>
        </p:nvPicPr>
        <p:blipFill>
          <a:blip r:embed="rId2"/>
          <a:srcRect l="16031" r="26341" b="43730"/>
          <a:stretch>
            <a:fillRect/>
          </a:stretch>
        </p:blipFill>
        <p:spPr bwMode="auto">
          <a:xfrm>
            <a:off x="5649913" y="1125538"/>
            <a:ext cx="148748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8" name="Text Box 5"/>
          <p:cNvSpPr txBox="1">
            <a:spLocks noChangeArrowheads="1"/>
          </p:cNvSpPr>
          <p:nvPr/>
        </p:nvSpPr>
        <p:spPr bwMode="auto">
          <a:xfrm>
            <a:off x="5580063" y="3476625"/>
            <a:ext cx="1519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/>
              <a:t>Fischer Sheffey Black</a:t>
            </a:r>
            <a:br>
              <a:rPr lang="en-US" sz="1200" i="1"/>
            </a:br>
            <a:r>
              <a:rPr lang="en-US" sz="1200" i="1"/>
              <a:t>1938 – 1995</a:t>
            </a:r>
          </a:p>
        </p:txBody>
      </p:sp>
      <p:pic>
        <p:nvPicPr>
          <p:cNvPr id="97289" name="Picture 6"/>
          <p:cNvPicPr>
            <a:picLocks noChangeAspect="1" noChangeArrowheads="1"/>
          </p:cNvPicPr>
          <p:nvPr/>
        </p:nvPicPr>
        <p:blipFill>
          <a:blip r:embed="rId3"/>
          <a:srcRect l="4436" r="8101"/>
          <a:stretch>
            <a:fillRect/>
          </a:stretch>
        </p:blipFill>
        <p:spPr bwMode="auto">
          <a:xfrm>
            <a:off x="7305675" y="1125538"/>
            <a:ext cx="13954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90" name="Text Box 7"/>
          <p:cNvSpPr txBox="1">
            <a:spLocks noChangeArrowheads="1"/>
          </p:cNvSpPr>
          <p:nvPr/>
        </p:nvSpPr>
        <p:spPr bwMode="auto">
          <a:xfrm>
            <a:off x="7251700" y="3476625"/>
            <a:ext cx="1582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/>
              <a:t>Myron Samuel Scholes</a:t>
            </a:r>
            <a:br>
              <a:rPr lang="en-US" sz="1200" i="1"/>
            </a:br>
            <a:r>
              <a:rPr lang="en-US" sz="1200" i="1"/>
              <a:t>1941 - 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ea typeface="+mj-ea"/>
                <a:cs typeface="+mj-cs"/>
              </a:rPr>
              <a:t>The End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Luca Lista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Statistical Methods for Data Analysis</a:t>
            </a:r>
          </a:p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4C87B5-0BD4-AB4D-A2FE-9EDA5F80EC8E}" type="slidenum">
              <a:rPr lang="it-IT" smtClean="0"/>
              <a:pPr>
                <a:defRPr/>
              </a:pPr>
              <a:t>70</a:t>
            </a:fld>
            <a:endParaRPr lang="it-IT"/>
          </a:p>
        </p:txBody>
      </p:sp>
      <p:pic>
        <p:nvPicPr>
          <p:cNvPr id="98310" name="Picture 4"/>
          <p:cNvPicPr>
            <a:picLocks noChangeAspect="1" noChangeArrowheads="1"/>
          </p:cNvPicPr>
          <p:nvPr/>
        </p:nvPicPr>
        <p:blipFill>
          <a:blip r:embed="rId2"/>
          <a:srcRect r="1491"/>
          <a:stretch>
            <a:fillRect/>
          </a:stretch>
        </p:blipFill>
        <p:spPr bwMode="auto">
          <a:xfrm>
            <a:off x="1979613" y="2060575"/>
            <a:ext cx="4824412" cy="3341688"/>
          </a:xfrm>
          <a:prstGeom prst="rect">
            <a:avLst/>
          </a:prstGeom>
          <a:noFill/>
          <a:ln w="28575">
            <a:solidFill>
              <a:srgbClr val="0099CC"/>
            </a:solidFill>
            <a:miter lim="800000"/>
            <a:headEnd/>
            <a:tailEnd/>
          </a:ln>
        </p:spPr>
      </p:pic>
      <p:sp>
        <p:nvSpPr>
          <p:cNvPr id="98311" name="AutoShape 5"/>
          <p:cNvSpPr>
            <a:spLocks noChangeArrowheads="1"/>
          </p:cNvSpPr>
          <p:nvPr/>
        </p:nvSpPr>
        <p:spPr bwMode="auto">
          <a:xfrm>
            <a:off x="3708400" y="836613"/>
            <a:ext cx="2160588" cy="1079500"/>
          </a:xfrm>
          <a:prstGeom prst="wedgeRoundRectCallout">
            <a:avLst>
              <a:gd name="adj1" fmla="val -52500"/>
              <a:gd name="adj2" fmla="val 83088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Nobody’s perfect!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14918</TotalTime>
  <Words>6017</Words>
  <Application>Microsoft Macintosh PowerPoint</Application>
  <PresentationFormat>Presentazione su schermo (4:3)</PresentationFormat>
  <Paragraphs>976</Paragraphs>
  <Slides>70</Slides>
  <Notes>26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70</vt:i4>
      </vt:variant>
    </vt:vector>
  </HeadingPairs>
  <TitlesOfParts>
    <vt:vector size="82" baseType="lpstr">
      <vt:lpstr>ＭＳ Ｐゴシック</vt:lpstr>
      <vt:lpstr>Apple Chancery</vt:lpstr>
      <vt:lpstr>Arial</vt:lpstr>
      <vt:lpstr>Cambria Math</vt:lpstr>
      <vt:lpstr>Courier New</vt:lpstr>
      <vt:lpstr>STIXGeneral</vt:lpstr>
      <vt:lpstr>Symbol</vt:lpstr>
      <vt:lpstr>Times New Roman</vt:lpstr>
      <vt:lpstr>Verdana</vt:lpstr>
      <vt:lpstr>Wingdings</vt:lpstr>
      <vt:lpstr>Struttura predefinita</vt:lpstr>
      <vt:lpstr>Equation</vt:lpstr>
      <vt:lpstr>Statistical Methods for Data Analysis  Probability and PDF’s</vt:lpstr>
      <vt:lpstr>The goals of a physicist</vt:lpstr>
      <vt:lpstr>Starting ingredients</vt:lpstr>
      <vt:lpstr>Theory inputs</vt:lpstr>
      <vt:lpstr>How to proceed</vt:lpstr>
      <vt:lpstr>Introduction to probability</vt:lpstr>
      <vt:lpstr>Definition of probability</vt:lpstr>
      <vt:lpstr>Repeatable experiments</vt:lpstr>
      <vt:lpstr>Non repeatable claims</vt:lpstr>
      <vt:lpstr>Classical probability</vt:lpstr>
      <vt:lpstr>Classical Probability</vt:lpstr>
      <vt:lpstr>What about something like this?</vt:lpstr>
      <vt:lpstr>Composite cases</vt:lpstr>
      <vt:lpstr>“Event” word overloading</vt:lpstr>
      <vt:lpstr>Frequentist probability</vt:lpstr>
      <vt:lpstr>Subjective (Bayesian) probability</vt:lpstr>
      <vt:lpstr>Kolmogorov approach</vt:lpstr>
      <vt:lpstr>Probability distributions</vt:lpstr>
      <vt:lpstr>Cumulative distribution</vt:lpstr>
      <vt:lpstr>Bertrand’s paradox</vt:lpstr>
      <vt:lpstr>Probability definition (freqentist)</vt:lpstr>
      <vt:lpstr>In a picture…</vt:lpstr>
      <vt:lpstr>Problems with frequentist probability</vt:lpstr>
      <vt:lpstr>Problems with subjective probability</vt:lpstr>
      <vt:lpstr>Conditional probability</vt:lpstr>
      <vt:lpstr>Prob. Density Functions (PDF)</vt:lpstr>
      <vt:lpstr>PDFs in more dimensions</vt:lpstr>
      <vt:lpstr>Mean and variance of random vars.</vt:lpstr>
      <vt:lpstr>Variables transformation (discrete)</vt:lpstr>
      <vt:lpstr>Coordinate transformation</vt:lpstr>
      <vt:lpstr>PDF Examples</vt:lpstr>
      <vt:lpstr>Gaussian distribution</vt:lpstr>
      <vt:lpstr>Central limit theorem</vt:lpstr>
      <vt:lpstr>Central limit theorem</vt:lpstr>
      <vt:lpstr>Uniform (“flat”) distribution</vt:lpstr>
      <vt:lpstr>Distance from a time t0 to first ‘count’</vt:lpstr>
      <vt:lpstr>Exponential distribution</vt:lpstr>
      <vt:lpstr>Binomial distribution</vt:lpstr>
      <vt:lpstr>Multiple random extractions</vt:lpstr>
      <vt:lpstr>Binomial distribution</vt:lpstr>
      <vt:lpstr>Tartaglia or Pascal?</vt:lpstr>
      <vt:lpstr>Poisson distribution</vt:lpstr>
      <vt:lpstr>Origin of Poisson distribution</vt:lpstr>
      <vt:lpstr>Summing Poissonian variables</vt:lpstr>
      <vt:lpstr>Demonstration: Poisson  Binomial</vt:lpstr>
      <vt:lpstr>Argus function</vt:lpstr>
      <vt:lpstr>Argus primitive</vt:lpstr>
      <vt:lpstr>Crystal Ball function</vt:lpstr>
      <vt:lpstr>Landau distribution</vt:lpstr>
      <vt:lpstr>PDFs in more dimensions</vt:lpstr>
      <vt:lpstr>Multi-dimensional PDF</vt:lpstr>
      <vt:lpstr>Conditional distributions</vt:lpstr>
      <vt:lpstr>Covariance and cov. matrix</vt:lpstr>
      <vt:lpstr>Two-dimensional Gaussian</vt:lpstr>
      <vt:lpstr>Two-dimensional Gaussian (cont.)</vt:lpstr>
      <vt:lpstr>Two-dimensional Gaussian (cont.)</vt:lpstr>
      <vt:lpstr>1D projections</vt:lpstr>
      <vt:lpstr>Correlation and independence</vt:lpstr>
      <vt:lpstr>PDF convolution</vt:lpstr>
      <vt:lpstr>Convolution and Fourier Transform</vt:lpstr>
      <vt:lpstr>A small digression…</vt:lpstr>
      <vt:lpstr>Familiar example: multiple scattering</vt:lpstr>
      <vt:lpstr>Stock prices vs bond prices </vt:lpstr>
      <vt:lpstr>Average stock option at time t</vt:lpstr>
      <vt:lpstr>Stock options</vt:lpstr>
      <vt:lpstr>Black-Scholes model</vt:lpstr>
      <vt:lpstr>Limit for t0</vt:lpstr>
      <vt:lpstr>‘Sensitivity’ to stock price and time</vt:lpstr>
      <vt:lpstr>Black and Scholes</vt:lpstr>
      <vt:lpstr>The End</vt:lpstr>
    </vt:vector>
  </TitlesOfParts>
  <Company>INFN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Luca Lista</dc:creator>
  <cp:lastModifiedBy>Utente di Microsoft Office</cp:lastModifiedBy>
  <cp:revision>3428</cp:revision>
  <cp:lastPrinted>2000-05-08T08:00:41Z</cp:lastPrinted>
  <dcterms:created xsi:type="dcterms:W3CDTF">2014-10-15T09:38:13Z</dcterms:created>
  <dcterms:modified xsi:type="dcterms:W3CDTF">2019-02-11T07:13:36Z</dcterms:modified>
</cp:coreProperties>
</file>